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312" r:id="rId6"/>
    <p:sldId id="309" r:id="rId7"/>
    <p:sldId id="308" r:id="rId8"/>
    <p:sldId id="307" r:id="rId9"/>
    <p:sldId id="31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9" autoAdjust="0"/>
    <p:restoredTop sz="94692"/>
  </p:normalViewPr>
  <p:slideViewPr>
    <p:cSldViewPr snapToGrid="0">
      <p:cViewPr varScale="1">
        <p:scale>
          <a:sx n="114" d="100"/>
          <a:sy n="114" d="100"/>
        </p:scale>
        <p:origin x="4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CB1B7-DD65-7BC4-324A-1962FEF82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F586BF-F51B-B30E-CDC4-9E8F649088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C3195-292B-928C-B4DB-5BE964503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32F2B-8069-44AE-A2E3-D0D796052D70}" type="datetimeFigureOut">
              <a:rPr lang="en-US" smtClean="0"/>
              <a:t>2/5/26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B4F3B-CA45-AE5F-28C0-9788B8FCB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D0409-1CBD-9B5A-4856-979DADA98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1BF0C-F614-4E67-8E59-DEC238124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525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F03DC-7B49-EFC1-3D77-50A5814C2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01DB4-3C5D-0D24-06A7-5E51D40FCF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461DE-5B5D-89CD-7BE3-C9D8C17FC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32F2B-8069-44AE-A2E3-D0D796052D70}" type="datetimeFigureOut">
              <a:rPr lang="en-US" smtClean="0"/>
              <a:t>2/5/26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43769-F5CA-7F3D-2553-1F2B37C21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917025-4DD5-43F7-2584-5205ABF28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1BF0C-F614-4E67-8E59-DEC238124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93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1504C-FD0A-6171-C682-237D54D41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8EF1-C9C8-FD04-BCFE-E62D1881E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7D0D19-8B11-7DF9-2187-A72563073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32F2B-8069-44AE-A2E3-D0D796052D70}" type="datetimeFigureOut">
              <a:rPr lang="en-US" smtClean="0"/>
              <a:t>2/5/26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C292D-E8D2-96CA-84B1-BA56E3ACE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C6C8A-A113-90A1-A6C9-A23EA2852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1BF0C-F614-4E67-8E59-DEC238124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70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E12B2-97B6-16FA-B4B5-E19CFB610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940C9-DEDD-9AC6-8713-5F4CBC7045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81303C-52BE-4E3A-E97F-3304FA00D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60D685-CDF4-9AD5-9BA4-E2B75FCE2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32F2B-8069-44AE-A2E3-D0D796052D70}" type="datetimeFigureOut">
              <a:rPr lang="en-US" smtClean="0"/>
              <a:t>2/5/26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944A66-3096-28D5-6818-76FAD3A4F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78ECD-D0C0-9D3C-3389-B2A32B456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1BF0C-F614-4E67-8E59-DEC238124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797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715DA-ABF1-2BC1-6832-FCE34FBDB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9C663E-4747-84B3-ACBC-B94C6FFDA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70F76-F78D-6F71-89D0-DA68301A5A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BA21D9-439F-4F85-A004-879BDE30A6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76013A-F1E4-832E-D826-486AC7C423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6331D3-3327-5BC8-E8DB-BBE8B4F61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32F2B-8069-44AE-A2E3-D0D796052D70}" type="datetimeFigureOut">
              <a:rPr lang="en-US" smtClean="0"/>
              <a:t>2/5/26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900EFB-3613-0F17-9D5A-7EACCBE70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E024E-89E0-4DDC-8340-4791D432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1BF0C-F614-4E67-8E59-DEC238124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54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97BE1-3913-0C56-5DF5-5A222E15A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F29034-5C1A-D66B-1211-147F86B10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32F2B-8069-44AE-A2E3-D0D796052D70}" type="datetimeFigureOut">
              <a:rPr lang="en-US" smtClean="0"/>
              <a:t>2/5/26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3619B0-6218-20A2-20E1-4AA297791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B87833-9317-0D6A-4C8E-33D8CA9B9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1BF0C-F614-4E67-8E59-DEC238124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17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E752D2-3B9E-A9C4-5D53-0E123EFD6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32F2B-8069-44AE-A2E3-D0D796052D70}" type="datetimeFigureOut">
              <a:rPr lang="en-US" smtClean="0"/>
              <a:t>2/5/26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0175F9-57B7-05F0-9386-5E36110C7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6A6997-B40F-45E0-1528-F4CD2B29A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1BF0C-F614-4E67-8E59-DEC238124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3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1B896-0531-231C-1507-DF9E028EA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9663F-6C5A-3EA2-41E7-472F775A3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A4D22-D322-32A9-7F2B-A0C210CD8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DCBC1A-914F-B9C9-3B04-C02FAF0AD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32F2B-8069-44AE-A2E3-D0D796052D70}" type="datetimeFigureOut">
              <a:rPr lang="en-US" smtClean="0"/>
              <a:t>2/5/26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5904EF-4B00-11E5-231E-3C4432FA4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1C8B47-CA9A-ED4A-934E-B60FD187B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1BF0C-F614-4E67-8E59-DEC238124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772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BD055-76F2-AAC4-743A-C391BAA87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31806B-6CCF-88CF-0868-C1AE158475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339E9E-FC5F-A8A5-B75B-183469088C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AD74CC-1BAD-B4AF-3ED1-FB8AB1805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32F2B-8069-44AE-A2E3-D0D796052D70}" type="datetimeFigureOut">
              <a:rPr lang="en-US" smtClean="0"/>
              <a:t>2/5/26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BD6B83-6BEA-4553-078B-4D4ADAB3E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701DC8-3B41-FC61-BE75-6BB6974FB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1BF0C-F614-4E67-8E59-DEC238124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615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5A907-775F-5985-C6FC-5C14AAF0B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0420BC-43DE-BEA7-4E28-3150F25F27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14700-F573-7D12-AC55-A4440131F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32F2B-8069-44AE-A2E3-D0D796052D70}" type="datetimeFigureOut">
              <a:rPr lang="en-US" smtClean="0"/>
              <a:t>2/5/26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62256-48A5-F74F-CA92-0C6806A7E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A353A-2170-2E8F-F3FC-DFC2115B5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1BF0C-F614-4E67-8E59-DEC238124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00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9EEDC8-2D61-44F2-8886-119128E6FA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221FEF-10AE-D2A7-47FD-D1C56BAF47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2A20F-D3C8-FF9F-5000-5EB3056A4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32F2B-8069-44AE-A2E3-D0D796052D70}" type="datetimeFigureOut">
              <a:rPr lang="en-US" smtClean="0"/>
              <a:t>2/5/26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01F90-0B8B-2334-F523-B44772F69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CF9A6-539B-227E-5D07-DC02CE758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1BF0C-F614-4E67-8E59-DEC238124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765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F986A58D-6106-E01B-0BDC-2F992AD25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462" y="642551"/>
            <a:ext cx="10915076" cy="1553680"/>
          </a:xfrm>
        </p:spPr>
        <p:txBody>
          <a:bodyPr lIns="0" tIns="0" rIns="0" bIns="0" anchor="t"/>
          <a:lstStyle>
            <a:lvl1pPr>
              <a:defRPr sz="550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3F266306-412A-D7DE-40EF-45BBA13E556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8460" y="2539313"/>
            <a:ext cx="685800" cy="6858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200" b="0" i="0"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28BF9A91-4021-72CF-EEBD-43B8B2F764A0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534372" y="2539313"/>
            <a:ext cx="685800" cy="6858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200" b="0" i="0"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5D88CB52-BC08-9751-260B-B531030DCABC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430282" y="2539313"/>
            <a:ext cx="685800" cy="6858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200" b="0" i="0"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06E6C850-58C9-7074-08C7-7D24B9A951F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326190" y="2539313"/>
            <a:ext cx="685800" cy="6858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200" b="0" i="0"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CC404B5F-F158-CEF8-E5AF-9B7601510F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8462" y="3397603"/>
            <a:ext cx="2227344" cy="4306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1" i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0A395A78-D15C-3B71-AC48-52F422FF29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534372" y="3397603"/>
            <a:ext cx="2227344" cy="4306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1" i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C26292D0-5ED9-B06E-0FEC-5ECF9B61DA1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30282" y="3397603"/>
            <a:ext cx="2227344" cy="4306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1" i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7025E22B-8EFC-3B41-7DF2-F2F0FBBFC26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326192" y="3397603"/>
            <a:ext cx="2227344" cy="4306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1" i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Text Placeholder 18">
            <a:extLst>
              <a:ext uri="{FF2B5EF4-FFF2-40B4-BE49-F238E27FC236}">
                <a16:creationId xmlns:a16="http://schemas.microsoft.com/office/drawing/2014/main" id="{459D7743-7A8F-C73A-B9D5-49190ED512A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38462" y="4000780"/>
            <a:ext cx="2227344" cy="20787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 b="0" i="0" spc="50" baseline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Text Placeholder 18">
            <a:extLst>
              <a:ext uri="{FF2B5EF4-FFF2-40B4-BE49-F238E27FC236}">
                <a16:creationId xmlns:a16="http://schemas.microsoft.com/office/drawing/2014/main" id="{D4BD1280-EFE5-3F5B-2E53-29FC62D2218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534372" y="4000780"/>
            <a:ext cx="2227344" cy="20787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 b="0" i="0" spc="50" baseline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18">
            <a:extLst>
              <a:ext uri="{FF2B5EF4-FFF2-40B4-BE49-F238E27FC236}">
                <a16:creationId xmlns:a16="http://schemas.microsoft.com/office/drawing/2014/main" id="{D7323A54-CEF7-D9AE-B43D-CCF5F95273C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0282" y="4000780"/>
            <a:ext cx="2227344" cy="20787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 b="0" i="0" spc="50" baseline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18">
            <a:extLst>
              <a:ext uri="{FF2B5EF4-FFF2-40B4-BE49-F238E27FC236}">
                <a16:creationId xmlns:a16="http://schemas.microsoft.com/office/drawing/2014/main" id="{C50A54A3-4CD3-53F4-3FFE-F664FBFCB16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326191" y="4000780"/>
            <a:ext cx="2227344" cy="20787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 b="0" i="0" spc="50" baseline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DE0C7E-0967-E69E-39F3-7BD5BF06D2F8}"/>
              </a:ext>
            </a:extLst>
          </p:cNvPr>
          <p:cNvSpPr/>
          <p:nvPr userDrawn="1"/>
        </p:nvSpPr>
        <p:spPr>
          <a:xfrm>
            <a:off x="0" y="6632146"/>
            <a:ext cx="12192000" cy="22585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147544-8D39-0035-4034-DC58A8F5B415}"/>
              </a:ext>
            </a:extLst>
          </p:cNvPr>
          <p:cNvSpPr/>
          <p:nvPr userDrawn="1"/>
        </p:nvSpPr>
        <p:spPr>
          <a:xfrm>
            <a:off x="0" y="6564698"/>
            <a:ext cx="12192000" cy="776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8606E62-1672-41CB-6FBB-1792245E6C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2301" y="140012"/>
            <a:ext cx="1142999" cy="90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531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57E974-5A48-D035-5850-49E7BDFD3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13F4D4-08FA-7BC3-CF19-442BF1832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7A3F3-77B0-097C-9E96-CD5E216CA3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B32F2B-8069-44AE-A2E3-D0D796052D70}" type="datetimeFigureOut">
              <a:rPr lang="en-US" smtClean="0"/>
              <a:t>2/5/26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3BC79-FE8D-8273-2AB4-D53458E01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EC57B-D09E-3DC6-37B3-545EFAFD5F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51BF0C-F614-4E67-8E59-DEC238124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36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B8AFA88C-1803-AFA8-E5F4-C658750104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" t="2490" r="2119"/>
          <a:stretch>
            <a:fillRect/>
          </a:stretch>
        </p:blipFill>
        <p:spPr bwMode="auto">
          <a:xfrm>
            <a:off x="10931" y="0"/>
            <a:ext cx="121701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73F428-AD39-41D0-C838-4DE65A328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316358"/>
            <a:ext cx="10515600" cy="1642694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Medomak Valley High School</a:t>
            </a:r>
            <a:br>
              <a:rPr lang="en-US" sz="4000" dirty="0"/>
            </a:br>
            <a:r>
              <a:rPr lang="en-US" sz="2800" dirty="0">
                <a:solidFill>
                  <a:srgbClr val="215F9A"/>
                </a:solidFill>
              </a:rPr>
              <a:t>Performance Contract – Facility Enhancements</a:t>
            </a:r>
            <a:br>
              <a:rPr lang="en-US" sz="4000" dirty="0">
                <a:solidFill>
                  <a:srgbClr val="215F9A"/>
                </a:solidFill>
              </a:rPr>
            </a:br>
            <a:r>
              <a:rPr lang="en-US" sz="2800" dirty="0">
                <a:solidFill>
                  <a:srgbClr val="215F9A"/>
                </a:solidFill>
              </a:rPr>
              <a:t>February 5, 2026</a:t>
            </a:r>
            <a:endParaRPr lang="en-US" sz="4000" dirty="0">
              <a:solidFill>
                <a:srgbClr val="215F9A"/>
              </a:solidFill>
            </a:endParaRPr>
          </a:p>
        </p:txBody>
      </p:sp>
      <p:pic>
        <p:nvPicPr>
          <p:cNvPr id="10" name="Picture 4" descr="Energy Efficient Investments, Inc.">
            <a:extLst>
              <a:ext uri="{FF2B5EF4-FFF2-40B4-BE49-F238E27FC236}">
                <a16:creationId xmlns:a16="http://schemas.microsoft.com/office/drawing/2014/main" id="{69EDE75F-86C2-7397-8886-E42208D0F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421" y="378517"/>
            <a:ext cx="2451778" cy="168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C83233-FD4E-F8BE-E958-605902386F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77" y="469788"/>
            <a:ext cx="1642694" cy="1642694"/>
          </a:xfrm>
          <a:prstGeom prst="rect">
            <a:avLst/>
          </a:prstGeom>
        </p:spPr>
      </p:pic>
      <p:pic>
        <p:nvPicPr>
          <p:cNvPr id="12" name="Picture 4" descr="Medomak Valley High School | Waldoboro ME">
            <a:extLst>
              <a:ext uri="{FF2B5EF4-FFF2-40B4-BE49-F238E27FC236}">
                <a16:creationId xmlns:a16="http://schemas.microsoft.com/office/drawing/2014/main" id="{FB0536AE-E5B4-D31D-0099-4609286436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3" t="8273" r="8322" b="8383"/>
          <a:stretch>
            <a:fillRect/>
          </a:stretch>
        </p:blipFill>
        <p:spPr bwMode="auto">
          <a:xfrm>
            <a:off x="9237551" y="2021211"/>
            <a:ext cx="1221289" cy="121805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383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09DB2-2A89-1D6B-27F4-524D6E660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B7A145-1061-2831-427A-2BE317C26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412" y="601861"/>
            <a:ext cx="10915076" cy="1210000"/>
          </a:xfrm>
        </p:spPr>
        <p:txBody>
          <a:bodyPr>
            <a:normAutofit fontScale="90000"/>
          </a:bodyPr>
          <a:lstStyle/>
          <a:p>
            <a:r>
              <a:rPr lang="en-US" sz="4500" u="sng" dirty="0"/>
              <a:t>Maine School Revolving Renovation Fund Awards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947B43F-198C-2228-3DA9-2CC5A4FAFB90}"/>
              </a:ext>
            </a:extLst>
          </p:cNvPr>
          <p:cNvSpPr txBox="1">
            <a:spLocks/>
          </p:cNvSpPr>
          <p:nvPr/>
        </p:nvSpPr>
        <p:spPr>
          <a:xfrm>
            <a:off x="1038512" y="1450831"/>
            <a:ext cx="6262945" cy="456527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F6EC3C-F4AD-63A9-908B-368C8222072E}"/>
              </a:ext>
            </a:extLst>
          </p:cNvPr>
          <p:cNvSpPr txBox="1">
            <a:spLocks/>
          </p:cNvSpPr>
          <p:nvPr/>
        </p:nvSpPr>
        <p:spPr>
          <a:xfrm>
            <a:off x="390812" y="1811860"/>
            <a:ext cx="5146388" cy="3365929"/>
          </a:xfrm>
          <a:prstGeom prst="rect">
            <a:avLst/>
          </a:prstGeom>
        </p:spPr>
        <p:txBody>
          <a:bodyPr vert="horz" lIns="0" tIns="0" rIns="0" bIns="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MVHS Asbestos Abatement-$1,469,458</a:t>
            </a:r>
          </a:p>
          <a:p>
            <a:endParaRPr lang="en-US" sz="2000" dirty="0"/>
          </a:p>
          <a:p>
            <a:r>
              <a:rPr lang="en-US" sz="2000" dirty="0"/>
              <a:t>MVHS Water Quantity Improvements- $493,574 </a:t>
            </a:r>
            <a:r>
              <a:rPr lang="en-US" sz="2000" i="1" dirty="0"/>
              <a:t>(second highest rated application)</a:t>
            </a:r>
          </a:p>
          <a:p>
            <a:endParaRPr lang="en-US" sz="2000" dirty="0"/>
          </a:p>
          <a:p>
            <a:r>
              <a:rPr lang="en-US" sz="2000" dirty="0"/>
              <a:t>Union Ventilation- $2,000,000</a:t>
            </a:r>
          </a:p>
          <a:p>
            <a:endParaRPr lang="en-US" sz="2000" dirty="0"/>
          </a:p>
          <a:p>
            <a:r>
              <a:rPr lang="en-US" sz="2000" b="1" dirty="0"/>
              <a:t>Total Awarded to RSU40: $3,963,032</a:t>
            </a:r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816A6C-BF45-D0F3-CCEF-D3CF76905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1946" y="1206861"/>
            <a:ext cx="4196750" cy="25699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BC3F69-B80D-4991-A78A-607B79133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946" y="3951274"/>
            <a:ext cx="4196751" cy="245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142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D17EE-AF60-05BA-FB23-8C2508BE6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FA9B59C-0974-2A93-0E37-E4BF3CFC0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412" y="601861"/>
            <a:ext cx="10915076" cy="1210000"/>
          </a:xfrm>
        </p:spPr>
        <p:txBody>
          <a:bodyPr>
            <a:normAutofit/>
          </a:bodyPr>
          <a:lstStyle/>
          <a:p>
            <a:r>
              <a:rPr lang="en-US" sz="4500" u="sng" dirty="0"/>
              <a:t>Summary of Project Scope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2C8572-C8C5-3D3B-4B99-5FE674C6626C}"/>
              </a:ext>
            </a:extLst>
          </p:cNvPr>
          <p:cNvSpPr txBox="1">
            <a:spLocks/>
          </p:cNvSpPr>
          <p:nvPr/>
        </p:nvSpPr>
        <p:spPr>
          <a:xfrm>
            <a:off x="603076" y="1514680"/>
            <a:ext cx="6262945" cy="456527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Bathroom Renovations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Locker Room Renovations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Security Vestibule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Ducted ERV system for Ventilation and Removal of Unit ventilators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Building Sprinkler System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Science lab Upgrades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Asbestos Abatement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Ceiling tile replacements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Building Controls Upgrades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Administrative and Special Education reconfiguration for space optimization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Art Area Reconfiguration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CD2A6E-666E-43BA-72EF-A7A2D1E56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502" y="1184480"/>
            <a:ext cx="3886872" cy="278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173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0E753-35E9-2CD8-8204-6B1E99431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06D0240-65C0-01D7-2D44-88B1EEF7A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412" y="601860"/>
            <a:ext cx="3050220" cy="3905971"/>
          </a:xfrm>
        </p:spPr>
        <p:txBody>
          <a:bodyPr>
            <a:normAutofit/>
          </a:bodyPr>
          <a:lstStyle/>
          <a:p>
            <a:r>
              <a:rPr lang="en-US" sz="3500" dirty="0"/>
              <a:t>RSU 40 High School Improvement Project Scope Breakdown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0EFAE2-3FC0-3214-8746-2A4DEDC2C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632" y="111658"/>
            <a:ext cx="6906589" cy="61444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5D6DAF-42AC-7EC9-F527-EA12A5F7F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1276" y="1728752"/>
            <a:ext cx="161948" cy="5048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33BB26-1C72-BF90-0632-03267E9D80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7528" y="2731398"/>
            <a:ext cx="1571844" cy="9050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F295061-9C78-9B29-1671-C5BC5A4E0F43}"/>
              </a:ext>
            </a:extLst>
          </p:cNvPr>
          <p:cNvSpPr txBox="1"/>
          <p:nvPr/>
        </p:nvSpPr>
        <p:spPr>
          <a:xfrm>
            <a:off x="7977078" y="2753011"/>
            <a:ext cx="14653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Aptos" panose="020B0004020202020204" pitchFamily="34" charset="0"/>
                <a:cs typeface="Aldhabi" panose="020F0502020204030204" pitchFamily="2" charset="-78"/>
              </a:rPr>
              <a:t>Framing and Interior Finishes</a:t>
            </a:r>
          </a:p>
        </p:txBody>
      </p:sp>
    </p:spTree>
    <p:extLst>
      <p:ext uri="{BB962C8B-B14F-4D97-AF65-F5344CB8AC3E}">
        <p14:creationId xmlns:p14="http://schemas.microsoft.com/office/powerpoint/2010/main" val="2777372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5E3C1-96DE-539C-2D16-0E80AB150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C11968-FE55-318A-8043-151783A3D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041" y="1957182"/>
            <a:ext cx="10148447" cy="346505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7949438-660E-081A-7131-E8C6EA0C6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412" y="601861"/>
            <a:ext cx="10915076" cy="1210000"/>
          </a:xfrm>
        </p:spPr>
        <p:txBody>
          <a:bodyPr>
            <a:normAutofit fontScale="90000"/>
          </a:bodyPr>
          <a:lstStyle/>
          <a:p>
            <a:r>
              <a:rPr lang="en-US" sz="4500" dirty="0"/>
              <a:t>RSU 40 High School Improvement Project Scope Breakdown</a:t>
            </a:r>
          </a:p>
        </p:txBody>
      </p:sp>
    </p:spTree>
    <p:extLst>
      <p:ext uri="{BB962C8B-B14F-4D97-AF65-F5344CB8AC3E}">
        <p14:creationId xmlns:p14="http://schemas.microsoft.com/office/powerpoint/2010/main" val="2379222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C6EF3-26CB-51CE-CE0B-3C0C98F4D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CC09626-3B79-FEE1-A70B-40A9884C2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412" y="601861"/>
            <a:ext cx="10915076" cy="1210000"/>
          </a:xfrm>
        </p:spPr>
        <p:txBody>
          <a:bodyPr>
            <a:normAutofit/>
          </a:bodyPr>
          <a:lstStyle/>
          <a:p>
            <a:r>
              <a:rPr lang="en-US" sz="4500" u="sng" dirty="0"/>
              <a:t>HS Project Total Option: $24,911,164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83BFCB4-F1E9-A484-5E30-63263E0FC877}"/>
              </a:ext>
            </a:extLst>
          </p:cNvPr>
          <p:cNvSpPr txBox="1">
            <a:spLocks/>
          </p:cNvSpPr>
          <p:nvPr/>
        </p:nvSpPr>
        <p:spPr>
          <a:xfrm>
            <a:off x="1294077" y="1265411"/>
            <a:ext cx="7780073" cy="456527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i="1" dirty="0"/>
              <a:t>Overall project will be broken down into a multi phased project approach starting with SRRF funded projects and the HS work continuing through 2028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-$1,200,000- 	    </a:t>
            </a:r>
            <a:r>
              <a:rPr lang="en-US" sz="2000" dirty="0"/>
              <a:t>Lighter Renovation of Locker Room and 		                           	                       underground plumbing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-$65,000- 	     </a:t>
            </a:r>
            <a:r>
              <a:rPr lang="en-US" sz="2000" dirty="0">
                <a:solidFill>
                  <a:schemeClr val="bg1"/>
                </a:solidFill>
              </a:rPr>
              <a:t>LVT instead of MCT Flooring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-$1,123,836-	    </a:t>
            </a:r>
            <a:r>
              <a:rPr lang="en-US" sz="2000" dirty="0"/>
              <a:t>Apply Asbestos abatement Revolving 		     	                       renovation fund and Water Quantity SRRF Funds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-$500,000-          </a:t>
            </a:r>
            <a:r>
              <a:rPr lang="en-US" sz="2000" dirty="0">
                <a:solidFill>
                  <a:schemeClr val="bg1"/>
                </a:solidFill>
              </a:rPr>
              <a:t>Remove Library HVAC</a:t>
            </a:r>
          </a:p>
          <a:p>
            <a:endParaRPr lang="en-US" sz="2000" dirty="0"/>
          </a:p>
          <a:p>
            <a:r>
              <a:rPr lang="en-US" sz="2000" dirty="0"/>
              <a:t>Potential Bond Vote Total: $24,911,164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39893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163a260-6136-432c-8961-127d5a1482a8">
      <Terms xmlns="http://schemas.microsoft.com/office/infopath/2007/PartnerControls"/>
    </lcf76f155ced4ddcb4097134ff3c332f>
    <TaxCatchAll xmlns="fdbf7e95-31c4-41c8-ae7c-fb93fbefd9d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CA775A265AAA4A81791EED3B28EC08" ma:contentTypeVersion="4" ma:contentTypeDescription="Create a new document." ma:contentTypeScope="" ma:versionID="0c7834a45e8374f8b3b0f7dc72f7988c">
  <xsd:schema xmlns:xsd="http://www.w3.org/2001/XMLSchema" xmlns:xs="http://www.w3.org/2001/XMLSchema" xmlns:p="http://schemas.microsoft.com/office/2006/metadata/properties" xmlns:ns2="10fe8266-3380-4621-85f1-d7c4cfb75249" xmlns:ns3="f3f84347-c6f3-45ff-8497-b2c132193a07" xmlns:ns4="f163a260-6136-432c-8961-127d5a1482a8" xmlns:ns5="fdbf7e95-31c4-41c8-ae7c-fb93fbefd9d1" targetNamespace="http://schemas.microsoft.com/office/2006/metadata/properties" ma:root="true" ma:fieldsID="989eeac4b03237997375463dbc42db10" ns2:_="" ns3:_="" ns4:_="" ns5:_="">
    <xsd:import namespace="10fe8266-3380-4621-85f1-d7c4cfb75249"/>
    <xsd:import namespace="f3f84347-c6f3-45ff-8497-b2c132193a07"/>
    <xsd:import namespace="f163a260-6136-432c-8961-127d5a1482a8"/>
    <xsd:import namespace="fdbf7e95-31c4-41c8-ae7c-fb93fbefd9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fe8266-3380-4621-85f1-d7c4cfb752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84347-c6f3-45ff-8497-b2c132193a0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63a260-6136-432c-8961-127d5a1482a8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fa443c9c-9386-4a05-bf9b-bdea2311707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bf7e95-31c4-41c8-ae7c-fb93fbefd9d1" elementFormDefault="qualified">
    <xsd:import namespace="http://schemas.microsoft.com/office/2006/documentManagement/types"/>
    <xsd:import namespace="http://schemas.microsoft.com/office/infopath/2007/PartnerControls"/>
    <xsd:element name="TaxCatchAll" ma:index="26" nillable="true" ma:displayName="Taxonomy Catch All Column" ma:hidden="true" ma:list="{a2e7736f-4c5a-4109-b232-99e1e3bbba4c}" ma:internalName="TaxCatchAll" ma:showField="CatchAllData" ma:web="fdbf7e95-31c4-41c8-ae7c-fb93fbefd9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8ADC2A-2119-4153-9E1D-6699D67F6CC0}">
  <ds:schemaRefs>
    <ds:schemaRef ds:uri="http://schemas.microsoft.com/office/2006/metadata/properties"/>
    <ds:schemaRef ds:uri="http://schemas.microsoft.com/office/infopath/2007/PartnerControls"/>
    <ds:schemaRef ds:uri="f163a260-6136-432c-8961-127d5a1482a8"/>
    <ds:schemaRef ds:uri="fdbf7e95-31c4-41c8-ae7c-fb93fbefd9d1"/>
  </ds:schemaRefs>
</ds:datastoreItem>
</file>

<file path=customXml/itemProps2.xml><?xml version="1.0" encoding="utf-8"?>
<ds:datastoreItem xmlns:ds="http://schemas.openxmlformats.org/officeDocument/2006/customXml" ds:itemID="{9D10B348-29F0-4973-8FDD-FA9086D48F8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6E34E3-DBF0-41A3-82C3-1BD76B3131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fe8266-3380-4621-85f1-d7c4cfb75249"/>
    <ds:schemaRef ds:uri="f3f84347-c6f3-45ff-8497-b2c132193a07"/>
    <ds:schemaRef ds:uri="f163a260-6136-432c-8961-127d5a1482a8"/>
    <ds:schemaRef ds:uri="fdbf7e95-31c4-41c8-ae7c-fb93fbefd9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</Words>
  <Application>Microsoft Macintosh PowerPoint</Application>
  <PresentationFormat>Widescreen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Medomak Valley High School Performance Contract – Facility Enhancements February 5, 2026</vt:lpstr>
      <vt:lpstr>Maine School Revolving Renovation Fund Awards</vt:lpstr>
      <vt:lpstr>Summary of Project Scope </vt:lpstr>
      <vt:lpstr>RSU 40 High School Improvement Project Scope Breakdown</vt:lpstr>
      <vt:lpstr>RSU 40 High School Improvement Project Scope Breakdown</vt:lpstr>
      <vt:lpstr>HS Project Total Option: $24,911,164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Kerri Warms</dc:creator>
  <cp:lastModifiedBy>Brian Race</cp:lastModifiedBy>
  <cp:revision>1</cp:revision>
  <dcterms:created xsi:type="dcterms:W3CDTF">2026-02-05T17:57:27Z</dcterms:created>
  <dcterms:modified xsi:type="dcterms:W3CDTF">2026-02-05T19:45:57Z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0x0101003ECA775A265AAA4A81791EED3B28EC08</vt:lpwstr>
  </property>
</Properties>
</file>