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4" r:id="rId2"/>
    <p:sldId id="275" r:id="rId3"/>
    <p:sldId id="2147472772" r:id="rId4"/>
    <p:sldId id="2147472804" r:id="rId5"/>
    <p:sldId id="257" r:id="rId6"/>
    <p:sldId id="256" r:id="rId7"/>
    <p:sldId id="259" r:id="rId8"/>
    <p:sldId id="264" r:id="rId9"/>
    <p:sldId id="260" r:id="rId10"/>
    <p:sldId id="273" r:id="rId11"/>
    <p:sldId id="261" r:id="rId12"/>
    <p:sldId id="262" r:id="rId13"/>
    <p:sldId id="271" r:id="rId14"/>
    <p:sldId id="272" r:id="rId15"/>
    <p:sldId id="270" r:id="rId16"/>
    <p:sldId id="269" r:id="rId17"/>
    <p:sldId id="266" r:id="rId18"/>
    <p:sldId id="267" r:id="rId19"/>
    <p:sldId id="26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8C2D7"/>
    <a:srgbClr val="004080"/>
    <a:srgbClr val="A6CAEC"/>
    <a:srgbClr val="4E95D9"/>
    <a:srgbClr val="CCE0EB"/>
    <a:srgbClr val="C6CD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4699"/>
  </p:normalViewPr>
  <p:slideViewPr>
    <p:cSldViewPr snapToGrid="0">
      <p:cViewPr varScale="1">
        <p:scale>
          <a:sx n="115" d="100"/>
          <a:sy n="115" d="100"/>
        </p:scale>
        <p:origin x="5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5BCB7B-A788-4B2C-9E31-065B6B9F604B}" type="doc">
      <dgm:prSet loTypeId="urn:microsoft.com/office/officeart/2005/8/layout/process1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CE8F1A0-F277-41CA-9EEB-06531D028F26}">
      <dgm:prSet phldrT="[Text]" custT="1"/>
      <dgm:spPr/>
      <dgm:t>
        <a:bodyPr/>
        <a:lstStyle/>
        <a:p>
          <a:pPr algn="l"/>
          <a:r>
            <a:rPr lang="en-US" sz="1200" u="sng" dirty="0"/>
            <a:t>Winter/Spring 2026 </a:t>
          </a:r>
        </a:p>
        <a:p>
          <a:pPr algn="l"/>
          <a:r>
            <a:rPr lang="en-US" sz="1200" dirty="0"/>
            <a:t>*Results of SRRF Funds </a:t>
          </a:r>
        </a:p>
        <a:p>
          <a:pPr algn="l"/>
          <a:r>
            <a:rPr lang="en-US" sz="1200" dirty="0"/>
            <a:t>*Finalize Scope for HS Project </a:t>
          </a:r>
        </a:p>
        <a:p>
          <a:pPr algn="l"/>
          <a:r>
            <a:rPr lang="en-US" sz="1200" dirty="0"/>
            <a:t>*Ph. 3 Project Development </a:t>
          </a:r>
        </a:p>
      </dgm:t>
    </dgm:pt>
    <dgm:pt modelId="{0AB22812-C63C-4374-AF97-9CD9F183D3C4}" type="parTrans" cxnId="{23512452-610B-4268-827F-37B50B6F8669}">
      <dgm:prSet/>
      <dgm:spPr/>
      <dgm:t>
        <a:bodyPr/>
        <a:lstStyle/>
        <a:p>
          <a:endParaRPr lang="en-US"/>
        </a:p>
      </dgm:t>
    </dgm:pt>
    <dgm:pt modelId="{D08C07D2-0D50-4762-8403-03296C9CC6FE}" type="sibTrans" cxnId="{23512452-610B-4268-827F-37B50B6F8669}">
      <dgm:prSet/>
      <dgm:spPr/>
      <dgm:t>
        <a:bodyPr/>
        <a:lstStyle/>
        <a:p>
          <a:endParaRPr lang="en-US" dirty="0"/>
        </a:p>
      </dgm:t>
    </dgm:pt>
    <dgm:pt modelId="{0FCB733A-60AF-49B2-B799-FD353BB07193}">
      <dgm:prSet phldrT="[Text]" custT="1"/>
      <dgm:spPr/>
      <dgm:t>
        <a:bodyPr/>
        <a:lstStyle/>
        <a:p>
          <a:pPr algn="l"/>
          <a:r>
            <a:rPr lang="en-US" sz="1400" b="0" u="sng" dirty="0"/>
            <a:t>Spring of 2026</a:t>
          </a:r>
        </a:p>
        <a:p>
          <a:pPr algn="l"/>
          <a:r>
            <a:rPr lang="en-US" sz="1400" b="0" dirty="0"/>
            <a:t>*HS Performance Contract begins to be introduced to the communities through Town Halls and Educational forums.  </a:t>
          </a:r>
        </a:p>
      </dgm:t>
    </dgm:pt>
    <dgm:pt modelId="{AEE9A16A-838C-48D2-BC25-57501CAA3575}" type="parTrans" cxnId="{23F98778-C911-421E-8B5E-B461E3F33F2F}">
      <dgm:prSet/>
      <dgm:spPr/>
      <dgm:t>
        <a:bodyPr/>
        <a:lstStyle/>
        <a:p>
          <a:endParaRPr lang="en-US"/>
        </a:p>
      </dgm:t>
    </dgm:pt>
    <dgm:pt modelId="{92EDF381-5A04-44E1-A56E-F798D9CD1DE7}" type="sibTrans" cxnId="{23F98778-C911-421E-8B5E-B461E3F33F2F}">
      <dgm:prSet/>
      <dgm:spPr/>
      <dgm:t>
        <a:bodyPr/>
        <a:lstStyle/>
        <a:p>
          <a:endParaRPr lang="en-US" dirty="0"/>
        </a:p>
      </dgm:t>
    </dgm:pt>
    <dgm:pt modelId="{6E233E22-71F0-4CA7-B3FC-8D225420F5ED}">
      <dgm:prSet phldrT="[Text]" custT="1"/>
      <dgm:spPr/>
      <dgm:t>
        <a:bodyPr/>
        <a:lstStyle/>
        <a:p>
          <a:pPr algn="l"/>
          <a:r>
            <a:rPr lang="en-US" sz="1200" b="0" u="sng" dirty="0"/>
            <a:t>Summer of 2026</a:t>
          </a:r>
        </a:p>
        <a:p>
          <a:pPr algn="l"/>
          <a:r>
            <a:rPr lang="en-US" sz="1200" b="0" u="none" dirty="0"/>
            <a:t>HS Biomass Project Construction completes </a:t>
          </a:r>
        </a:p>
        <a:p>
          <a:pPr algn="l"/>
          <a:r>
            <a:rPr lang="en-US" sz="1200" b="0" u="none" dirty="0"/>
            <a:t>*Ph. 3 begins construction </a:t>
          </a:r>
        </a:p>
        <a:p>
          <a:pPr algn="l"/>
          <a:r>
            <a:rPr lang="en-US" sz="1200" b="0" u="none" dirty="0"/>
            <a:t>*HS project begins finalization of planning post June Vote </a:t>
          </a:r>
          <a:r>
            <a:rPr lang="en-US" sz="1200" b="0" u="sng" dirty="0"/>
            <a:t> </a:t>
          </a:r>
        </a:p>
        <a:p>
          <a:pPr algn="ctr"/>
          <a:endParaRPr lang="en-US" sz="2800" b="1" dirty="0"/>
        </a:p>
      </dgm:t>
    </dgm:pt>
    <dgm:pt modelId="{2A6C68AB-6BCD-4872-907D-F78BCBF9291A}" type="parTrans" cxnId="{B4AF6413-A886-4F0E-954A-574F470A7319}">
      <dgm:prSet/>
      <dgm:spPr/>
      <dgm:t>
        <a:bodyPr/>
        <a:lstStyle/>
        <a:p>
          <a:endParaRPr lang="en-US"/>
        </a:p>
      </dgm:t>
    </dgm:pt>
    <dgm:pt modelId="{12CF1AB9-9718-4B8B-B753-3671BBEE8D1A}" type="sibTrans" cxnId="{B4AF6413-A886-4F0E-954A-574F470A7319}">
      <dgm:prSet/>
      <dgm:spPr/>
      <dgm:t>
        <a:bodyPr/>
        <a:lstStyle/>
        <a:p>
          <a:endParaRPr lang="en-US"/>
        </a:p>
      </dgm:t>
    </dgm:pt>
    <dgm:pt modelId="{02F32DA5-11D8-4514-AD1C-73D8DE0D3C50}" type="pres">
      <dgm:prSet presAssocID="{A45BCB7B-A788-4B2C-9E31-065B6B9F604B}" presName="Name0" presStyleCnt="0">
        <dgm:presLayoutVars>
          <dgm:dir/>
          <dgm:resizeHandles val="exact"/>
        </dgm:presLayoutVars>
      </dgm:prSet>
      <dgm:spPr/>
    </dgm:pt>
    <dgm:pt modelId="{F00D3031-C869-4006-BBF6-54275E04C190}" type="pres">
      <dgm:prSet presAssocID="{2CE8F1A0-F277-41CA-9EEB-06531D028F26}" presName="node" presStyleLbl="node1" presStyleIdx="0" presStyleCnt="3" custScaleX="59248" custScaleY="65194" custLinFactNeighborX="3963" custLinFactNeighborY="-3801">
        <dgm:presLayoutVars>
          <dgm:bulletEnabled val="1"/>
        </dgm:presLayoutVars>
      </dgm:prSet>
      <dgm:spPr/>
    </dgm:pt>
    <dgm:pt modelId="{1D6C25B9-62BE-4496-9494-58DB74DE9589}" type="pres">
      <dgm:prSet presAssocID="{D08C07D2-0D50-4762-8403-03296C9CC6FE}" presName="sibTrans" presStyleLbl="sibTrans2D1" presStyleIdx="0" presStyleCnt="2"/>
      <dgm:spPr/>
    </dgm:pt>
    <dgm:pt modelId="{CEE27BAF-B28B-4433-A732-ECF428BE2FD8}" type="pres">
      <dgm:prSet presAssocID="{D08C07D2-0D50-4762-8403-03296C9CC6FE}" presName="connectorText" presStyleLbl="sibTrans2D1" presStyleIdx="0" presStyleCnt="2"/>
      <dgm:spPr/>
    </dgm:pt>
    <dgm:pt modelId="{D1A8E483-98B1-4362-BA34-3657825DF817}" type="pres">
      <dgm:prSet presAssocID="{0FCB733A-60AF-49B2-B799-FD353BB07193}" presName="node" presStyleLbl="node1" presStyleIdx="1" presStyleCnt="3" custScaleX="65352" custScaleY="74544" custLinFactNeighborX="5594">
        <dgm:presLayoutVars>
          <dgm:bulletEnabled val="1"/>
        </dgm:presLayoutVars>
      </dgm:prSet>
      <dgm:spPr/>
    </dgm:pt>
    <dgm:pt modelId="{2BCEC36F-F568-42CB-ABED-7C1E52999E19}" type="pres">
      <dgm:prSet presAssocID="{92EDF381-5A04-44E1-A56E-F798D9CD1DE7}" presName="sibTrans" presStyleLbl="sibTrans2D1" presStyleIdx="1" presStyleCnt="2"/>
      <dgm:spPr/>
    </dgm:pt>
    <dgm:pt modelId="{E0AAAAB5-A13B-4B63-95DD-62F668F25F76}" type="pres">
      <dgm:prSet presAssocID="{92EDF381-5A04-44E1-A56E-F798D9CD1DE7}" presName="connectorText" presStyleLbl="sibTrans2D1" presStyleIdx="1" presStyleCnt="2"/>
      <dgm:spPr/>
    </dgm:pt>
    <dgm:pt modelId="{65E68716-C5B2-49F8-823C-CC2BB20A785A}" type="pres">
      <dgm:prSet presAssocID="{6E233E22-71F0-4CA7-B3FC-8D225420F5ED}" presName="node" presStyleLbl="node1" presStyleIdx="2" presStyleCnt="3" custScaleX="60323" custScaleY="69547" custLinFactNeighborX="-2797" custLinFactNeighborY="1283">
        <dgm:presLayoutVars>
          <dgm:bulletEnabled val="1"/>
        </dgm:presLayoutVars>
      </dgm:prSet>
      <dgm:spPr/>
    </dgm:pt>
  </dgm:ptLst>
  <dgm:cxnLst>
    <dgm:cxn modelId="{CD24B707-6A91-4F04-B4F2-8183DC5B7D51}" type="presOf" srcId="{6E233E22-71F0-4CA7-B3FC-8D225420F5ED}" destId="{65E68716-C5B2-49F8-823C-CC2BB20A785A}" srcOrd="0" destOrd="0" presId="urn:microsoft.com/office/officeart/2005/8/layout/process1"/>
    <dgm:cxn modelId="{67A5BB08-0681-4FF9-9E40-AD7D164CA476}" type="presOf" srcId="{D08C07D2-0D50-4762-8403-03296C9CC6FE}" destId="{1D6C25B9-62BE-4496-9494-58DB74DE9589}" srcOrd="0" destOrd="0" presId="urn:microsoft.com/office/officeart/2005/8/layout/process1"/>
    <dgm:cxn modelId="{B4AF6413-A886-4F0E-954A-574F470A7319}" srcId="{A45BCB7B-A788-4B2C-9E31-065B6B9F604B}" destId="{6E233E22-71F0-4CA7-B3FC-8D225420F5ED}" srcOrd="2" destOrd="0" parTransId="{2A6C68AB-6BCD-4872-907D-F78BCBF9291A}" sibTransId="{12CF1AB9-9718-4B8B-B753-3671BBEE8D1A}"/>
    <dgm:cxn modelId="{23512452-610B-4268-827F-37B50B6F8669}" srcId="{A45BCB7B-A788-4B2C-9E31-065B6B9F604B}" destId="{2CE8F1A0-F277-41CA-9EEB-06531D028F26}" srcOrd="0" destOrd="0" parTransId="{0AB22812-C63C-4374-AF97-9CD9F183D3C4}" sibTransId="{D08C07D2-0D50-4762-8403-03296C9CC6FE}"/>
    <dgm:cxn modelId="{E7FF7B78-B970-4345-9877-89927B21FFED}" type="presOf" srcId="{A45BCB7B-A788-4B2C-9E31-065B6B9F604B}" destId="{02F32DA5-11D8-4514-AD1C-73D8DE0D3C50}" srcOrd="0" destOrd="0" presId="urn:microsoft.com/office/officeart/2005/8/layout/process1"/>
    <dgm:cxn modelId="{23F98778-C911-421E-8B5E-B461E3F33F2F}" srcId="{A45BCB7B-A788-4B2C-9E31-065B6B9F604B}" destId="{0FCB733A-60AF-49B2-B799-FD353BB07193}" srcOrd="1" destOrd="0" parTransId="{AEE9A16A-838C-48D2-BC25-57501CAA3575}" sibTransId="{92EDF381-5A04-44E1-A56E-F798D9CD1DE7}"/>
    <dgm:cxn modelId="{83038F80-81DD-4506-A60A-6B7B4AA5A1BD}" type="presOf" srcId="{2CE8F1A0-F277-41CA-9EEB-06531D028F26}" destId="{F00D3031-C869-4006-BBF6-54275E04C190}" srcOrd="0" destOrd="0" presId="urn:microsoft.com/office/officeart/2005/8/layout/process1"/>
    <dgm:cxn modelId="{BCEACDAA-AFEC-40FC-9FD2-5DD902B6DB9C}" type="presOf" srcId="{92EDF381-5A04-44E1-A56E-F798D9CD1DE7}" destId="{E0AAAAB5-A13B-4B63-95DD-62F668F25F76}" srcOrd="1" destOrd="0" presId="urn:microsoft.com/office/officeart/2005/8/layout/process1"/>
    <dgm:cxn modelId="{D4756CCB-942B-49EE-8332-94261C9F9FFF}" type="presOf" srcId="{D08C07D2-0D50-4762-8403-03296C9CC6FE}" destId="{CEE27BAF-B28B-4433-A732-ECF428BE2FD8}" srcOrd="1" destOrd="0" presId="urn:microsoft.com/office/officeart/2005/8/layout/process1"/>
    <dgm:cxn modelId="{16560CE5-4C26-4452-9575-D3B398A30E61}" type="presOf" srcId="{92EDF381-5A04-44E1-A56E-F798D9CD1DE7}" destId="{2BCEC36F-F568-42CB-ABED-7C1E52999E19}" srcOrd="0" destOrd="0" presId="urn:microsoft.com/office/officeart/2005/8/layout/process1"/>
    <dgm:cxn modelId="{649C9AEF-4D33-480B-954B-66C066A0CBFD}" type="presOf" srcId="{0FCB733A-60AF-49B2-B799-FD353BB07193}" destId="{D1A8E483-98B1-4362-BA34-3657825DF817}" srcOrd="0" destOrd="0" presId="urn:microsoft.com/office/officeart/2005/8/layout/process1"/>
    <dgm:cxn modelId="{E1ADAC18-5A95-498C-9709-041AC2AA63E8}" type="presParOf" srcId="{02F32DA5-11D8-4514-AD1C-73D8DE0D3C50}" destId="{F00D3031-C869-4006-BBF6-54275E04C190}" srcOrd="0" destOrd="0" presId="urn:microsoft.com/office/officeart/2005/8/layout/process1"/>
    <dgm:cxn modelId="{E6AF6F4E-25B2-4E4C-AFE4-CC99D08A198E}" type="presParOf" srcId="{02F32DA5-11D8-4514-AD1C-73D8DE0D3C50}" destId="{1D6C25B9-62BE-4496-9494-58DB74DE9589}" srcOrd="1" destOrd="0" presId="urn:microsoft.com/office/officeart/2005/8/layout/process1"/>
    <dgm:cxn modelId="{922DB3FF-4861-4BB6-8457-0D5FF3951019}" type="presParOf" srcId="{1D6C25B9-62BE-4496-9494-58DB74DE9589}" destId="{CEE27BAF-B28B-4433-A732-ECF428BE2FD8}" srcOrd="0" destOrd="0" presId="urn:microsoft.com/office/officeart/2005/8/layout/process1"/>
    <dgm:cxn modelId="{02D4E3BF-8B63-484E-B7AD-335DB004D49E}" type="presParOf" srcId="{02F32DA5-11D8-4514-AD1C-73D8DE0D3C50}" destId="{D1A8E483-98B1-4362-BA34-3657825DF817}" srcOrd="2" destOrd="0" presId="urn:microsoft.com/office/officeart/2005/8/layout/process1"/>
    <dgm:cxn modelId="{0907B2FF-A112-4423-9295-35428C7B6D41}" type="presParOf" srcId="{02F32DA5-11D8-4514-AD1C-73D8DE0D3C50}" destId="{2BCEC36F-F568-42CB-ABED-7C1E52999E19}" srcOrd="3" destOrd="0" presId="urn:microsoft.com/office/officeart/2005/8/layout/process1"/>
    <dgm:cxn modelId="{E1478A85-C37B-40B1-9464-7CE4AA45F653}" type="presParOf" srcId="{2BCEC36F-F568-42CB-ABED-7C1E52999E19}" destId="{E0AAAAB5-A13B-4B63-95DD-62F668F25F76}" srcOrd="0" destOrd="0" presId="urn:microsoft.com/office/officeart/2005/8/layout/process1"/>
    <dgm:cxn modelId="{226D4619-076E-412A-B0C4-29C9C8C6A326}" type="presParOf" srcId="{02F32DA5-11D8-4514-AD1C-73D8DE0D3C50}" destId="{65E68716-C5B2-49F8-823C-CC2BB20A785A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0D3031-C869-4006-BBF6-54275E04C190}">
      <dsp:nvSpPr>
        <dsp:cNvPr id="0" name=""/>
        <dsp:cNvSpPr/>
      </dsp:nvSpPr>
      <dsp:spPr>
        <a:xfrm>
          <a:off x="63507" y="487023"/>
          <a:ext cx="2182436" cy="157515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u="sng" kern="1200" dirty="0"/>
            <a:t>Winter/Spring 2026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*Results of SRRF Funds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*Finalize Scope for HS Project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*Ph. 3 Project Development </a:t>
          </a:r>
        </a:p>
      </dsp:txBody>
      <dsp:txXfrm>
        <a:off x="109642" y="533158"/>
        <a:ext cx="2090166" cy="1482884"/>
      </dsp:txXfrm>
    </dsp:sp>
    <dsp:sp modelId="{1D6C25B9-62BE-4496-9494-58DB74DE9589}">
      <dsp:nvSpPr>
        <dsp:cNvPr id="0" name=""/>
        <dsp:cNvSpPr/>
      </dsp:nvSpPr>
      <dsp:spPr>
        <a:xfrm rot="83233">
          <a:off x="2620191" y="862940"/>
          <a:ext cx="793884" cy="91352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 dirty="0"/>
        </a:p>
      </dsp:txBody>
      <dsp:txXfrm>
        <a:off x="2620226" y="1042762"/>
        <a:ext cx="555719" cy="548113"/>
      </dsp:txXfrm>
    </dsp:sp>
    <dsp:sp modelId="{D1A8E483-98B1-4362-BA34-3657825DF817}">
      <dsp:nvSpPr>
        <dsp:cNvPr id="0" name=""/>
        <dsp:cNvSpPr/>
      </dsp:nvSpPr>
      <dsp:spPr>
        <a:xfrm>
          <a:off x="3743399" y="465907"/>
          <a:ext cx="2407280" cy="18010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u="sng" kern="1200" dirty="0"/>
            <a:t>Spring of 2026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 dirty="0"/>
            <a:t>*HS Performance Contract begins to be introduced to the communities through Town Halls and Educational forums.  </a:t>
          </a:r>
        </a:p>
      </dsp:txBody>
      <dsp:txXfrm>
        <a:off x="3796150" y="518658"/>
        <a:ext cx="2301778" cy="1695557"/>
      </dsp:txXfrm>
    </dsp:sp>
    <dsp:sp modelId="{2BCEC36F-F568-42CB-ABED-7C1E52999E19}">
      <dsp:nvSpPr>
        <dsp:cNvPr id="0" name=""/>
        <dsp:cNvSpPr/>
      </dsp:nvSpPr>
      <dsp:spPr>
        <a:xfrm rot="29080">
          <a:off x="6488115" y="925737"/>
          <a:ext cx="715413" cy="91352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 dirty="0"/>
        </a:p>
      </dsp:txBody>
      <dsp:txXfrm>
        <a:off x="6488119" y="1107534"/>
        <a:ext cx="500789" cy="548113"/>
      </dsp:txXfrm>
    </dsp:sp>
    <dsp:sp modelId="{65E68716-C5B2-49F8-823C-CC2BB20A785A}">
      <dsp:nvSpPr>
        <dsp:cNvPr id="0" name=""/>
        <dsp:cNvSpPr/>
      </dsp:nvSpPr>
      <dsp:spPr>
        <a:xfrm>
          <a:off x="7500469" y="557272"/>
          <a:ext cx="2222034" cy="16803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u="sng" kern="1200" dirty="0"/>
            <a:t>Summer of 2026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u="none" kern="1200" dirty="0"/>
            <a:t>HS Biomass Project Construction completes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u="none" kern="1200" dirty="0"/>
            <a:t>*Ph. 3 begins construction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u="none" kern="1200" dirty="0"/>
            <a:t>*HS project begins finalization of planning post June Vote </a:t>
          </a:r>
          <a:r>
            <a:rPr lang="en-US" sz="1200" b="0" u="sng" kern="1200" dirty="0"/>
            <a:t>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b="1" kern="1200" dirty="0"/>
        </a:p>
      </dsp:txBody>
      <dsp:txXfrm>
        <a:off x="7549684" y="606487"/>
        <a:ext cx="2123604" cy="15818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DA5517-6777-4C74-BF9A-867D4E21CADC}" type="datetimeFigureOut">
              <a:rPr lang="en-US" smtClean="0"/>
              <a:t>12/18/25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A3AD0B-EF66-46C8-90F5-EBC8A19211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340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C8106-034A-47C1-ADA6-0A1F9E0E747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8595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C8106-034A-47C1-ADA6-0A1F9E0E747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823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EFAC6-06E5-32D5-4FA8-ED4168C485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BD524C-1D05-E94B-F87D-C101915CEE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E3DBCE-300B-B98D-4EF4-A85CFD503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24A63-6E60-44EA-93AC-221FBC984FDC}" type="datetimeFigureOut">
              <a:rPr lang="en-US" smtClean="0"/>
              <a:t>12/18/25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66F09F-9359-A845-BE18-53FB9DEB7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D382C7-B49D-7439-0777-EA6EEB221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5787E-1039-4FE5-B471-AF61CE2431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633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B2901-7AF8-B2C2-F079-86FFBC7DF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AD141-FCD5-4E4C-4F4B-7E1902C9F8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F7D8D5-6C1C-B74A-7CC1-E3D2794E0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24A63-6E60-44EA-93AC-221FBC984FDC}" type="datetimeFigureOut">
              <a:rPr lang="en-US" smtClean="0"/>
              <a:t>12/18/25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85CC4D-5658-7678-1265-0EE708B77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D36D1F-CAF7-4B7A-3753-18D3601A4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5787E-1039-4FE5-B471-AF61CE2431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031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8A6F3-640C-AA4B-FEEE-7CBDDB1AC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3C949C-08C5-CE9C-A86B-6AA5078BB0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A509B-9C6B-287B-6E45-CCD19FD34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24A63-6E60-44EA-93AC-221FBC984FDC}" type="datetimeFigureOut">
              <a:rPr lang="en-US" smtClean="0"/>
              <a:t>12/18/25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6BE5C2-6C36-84A0-5063-6C7588B09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64FC33-A8D1-240D-58F2-723DB963A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5787E-1039-4FE5-B471-AF61CE2431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146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E5873-B05C-BD20-6117-B7157B1B0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80559-EA33-20EC-A19F-A377B52DF1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D29A44-6AE4-E11D-432D-DDD9233E7B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4FF39F-BBF1-D78E-7DED-4E3FCEA3E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24A63-6E60-44EA-93AC-221FBC984FDC}" type="datetimeFigureOut">
              <a:rPr lang="en-US" smtClean="0"/>
              <a:t>12/18/25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411842-CAD7-9551-8CC7-3CEFCF33B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E95C04-3E90-8464-6DE5-559C0A8AA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5787E-1039-4FE5-B471-AF61CE2431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600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27A4D-DC59-7CE6-0158-D30F476BC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7145D6-1DA6-8F5A-0CE5-2057EBC0B1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86267C-BACB-C5BC-E2D3-F47B8232CF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B12012-E37D-A57F-551C-A3ABF48F54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1FF6B4-3DF3-B37A-6F24-05C8540ED1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287A90-FC56-6A88-0CD5-DE6B2A03B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24A63-6E60-44EA-93AC-221FBC984FDC}" type="datetimeFigureOut">
              <a:rPr lang="en-US" smtClean="0"/>
              <a:t>12/18/25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441FEE-B44E-F4E9-6824-A8292240A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8D25D7-EEA9-76E5-A024-841A7EF38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5787E-1039-4FE5-B471-AF61CE2431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353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D629D-4124-40B1-5938-674FC0DD7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4DD611-58DF-A198-9AD7-CDC0BC44C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24A63-6E60-44EA-93AC-221FBC984FDC}" type="datetimeFigureOut">
              <a:rPr lang="en-US" smtClean="0"/>
              <a:t>12/18/25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DE5038-373C-1517-DA9B-117CCE105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294CA0-A616-845E-3C31-0FC3A7638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5787E-1039-4FE5-B471-AF61CE2431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113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2B7F28-3CE3-ACD4-5B4F-3A8D3C3E0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24A63-6E60-44EA-93AC-221FBC984FDC}" type="datetimeFigureOut">
              <a:rPr lang="en-US" smtClean="0"/>
              <a:t>12/18/25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295A2A-BB42-0105-04F4-27447DB51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413E45-1C02-E568-1996-F50D03831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5787E-1039-4FE5-B471-AF61CE2431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303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A440D-71E1-8150-CE3B-09F5E9DA6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247F77-83C6-1613-BF9D-3D24CD5C26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188402-F454-AECF-BA43-ACC88399FE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EE0CAD-5EE0-417C-5894-293E04AE7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24A63-6E60-44EA-93AC-221FBC984FDC}" type="datetimeFigureOut">
              <a:rPr lang="en-US" smtClean="0"/>
              <a:t>12/18/25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D8795B-D0C3-CE5D-1C55-28D42B67F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DBD486-BB90-5A2D-D5E9-EF738F9D0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5787E-1039-4FE5-B471-AF61CE2431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209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6148F-32C3-7605-CF04-6BF1AB5B4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FBEDC0-9E20-5673-764E-71650EADB7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A311C4-14B7-B91C-22C1-AAFE9C11C9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86BBCF-AE3D-6347-D3F3-00B51BB1D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24A63-6E60-44EA-93AC-221FBC984FDC}" type="datetimeFigureOut">
              <a:rPr lang="en-US" smtClean="0"/>
              <a:t>12/18/25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6E9918-8F57-DB6C-C23B-D2A2503B4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0EAE6A-4B72-D905-8F00-AEC479E44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5787E-1039-4FE5-B471-AF61CE2431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999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4BBA5-4CA9-AD08-C927-B25B6CB51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939244-228F-A2DD-4B9A-87CC1287D6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C642DE-71B8-25A1-A3FD-B9932117A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24A63-6E60-44EA-93AC-221FBC984FDC}" type="datetimeFigureOut">
              <a:rPr lang="en-US" smtClean="0"/>
              <a:t>12/18/25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F63848-D2A8-AB68-4E1F-28805C4AC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37AAF3-A0D1-0E83-FE04-410937004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5787E-1039-4FE5-B471-AF61CE2431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200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D9850A-8DE6-90F6-F6FF-BB74E270A9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5125DA-5307-D95E-A0FB-000B62B00F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B811C1-CF8A-B92D-C3BC-3545A999D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24A63-6E60-44EA-93AC-221FBC984FDC}" type="datetimeFigureOut">
              <a:rPr lang="en-US" smtClean="0"/>
              <a:t>12/18/25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160A7-2EDF-86AA-6F44-F2CF9F1D0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E767B-83FC-149C-8886-2F744F6A9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5787E-1039-4FE5-B471-AF61CE2431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311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60D05D-FB9C-747B-70BE-4DA8E7AD5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5D9A74-F6BC-30BE-639C-2529A60DFB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5ABF8B-94C1-D326-CF7B-C120CAC5AB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424A63-6E60-44EA-93AC-221FBC984FDC}" type="datetimeFigureOut">
              <a:rPr lang="en-US" smtClean="0"/>
              <a:t>12/18/25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0E42C6-5801-053C-2FB8-73BC158A4F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E68522-F58E-AFF0-32FD-5444399D03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D5787E-1039-4FE5-B471-AF61CE2431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441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10" Type="http://schemas.openxmlformats.org/officeDocument/2006/relationships/image" Target="../media/image7.pn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93519-6B29-1346-9FCB-0835B80531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16520" y="2267291"/>
            <a:ext cx="8361229" cy="209822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  <a:t>RSU 40 </a:t>
            </a:r>
            <a:b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  <a:t>EEI Project Updates</a:t>
            </a:r>
          </a:p>
        </p:txBody>
      </p:sp>
    </p:spTree>
    <p:extLst>
      <p:ext uri="{BB962C8B-B14F-4D97-AF65-F5344CB8AC3E}">
        <p14:creationId xmlns:p14="http://schemas.microsoft.com/office/powerpoint/2010/main" val="1546580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6D5E8-15CF-4755-910B-1B5A1E777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2007" y="248088"/>
            <a:ext cx="6176776" cy="14859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rgbClr val="004080"/>
                </a:solidFill>
              </a:rPr>
              <a:t>Overview </a:t>
            </a:r>
          </a:p>
        </p:txBody>
      </p:sp>
      <p:grpSp>
        <p:nvGrpSpPr>
          <p:cNvPr id="3" name="Group 2" descr="Icon SmartArt graphic">
            <a:extLst>
              <a:ext uri="{FF2B5EF4-FFF2-40B4-BE49-F238E27FC236}">
                <a16:creationId xmlns:a16="http://schemas.microsoft.com/office/drawing/2014/main" id="{E2B96779-0589-FC29-9DD6-B337387DD9E4}"/>
              </a:ext>
            </a:extLst>
          </p:cNvPr>
          <p:cNvGrpSpPr/>
          <p:nvPr/>
        </p:nvGrpSpPr>
        <p:grpSpPr>
          <a:xfrm>
            <a:off x="4854828" y="1283068"/>
            <a:ext cx="6176775" cy="2245872"/>
            <a:chOff x="5100824" y="3565196"/>
            <a:chExt cx="6176775" cy="2301766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66BE2D9D-19AB-B6A4-0720-AE38886F92C4}"/>
                </a:ext>
              </a:extLst>
            </p:cNvPr>
            <p:cNvSpPr/>
            <p:nvPr/>
          </p:nvSpPr>
          <p:spPr>
            <a:xfrm>
              <a:off x="5100824" y="3648421"/>
              <a:ext cx="6079596" cy="939781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0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bg1">
                <a:lumMod val="95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1FFCA63-F471-B5ED-3A0E-265354A7846F}"/>
                </a:ext>
              </a:extLst>
            </p:cNvPr>
            <p:cNvSpPr/>
            <p:nvPr/>
          </p:nvSpPr>
          <p:spPr>
            <a:xfrm>
              <a:off x="5347855" y="3565196"/>
              <a:ext cx="5929744" cy="1023007"/>
            </a:xfrm>
            <a:custGeom>
              <a:avLst/>
              <a:gdLst>
                <a:gd name="connsiteX0" fmla="*/ 0 w 4995202"/>
                <a:gd name="connsiteY0" fmla="*/ 0 h 1023007"/>
                <a:gd name="connsiteX1" fmla="*/ 4995202 w 4995202"/>
                <a:gd name="connsiteY1" fmla="*/ 0 h 1023007"/>
                <a:gd name="connsiteX2" fmla="*/ 4995202 w 4995202"/>
                <a:gd name="connsiteY2" fmla="*/ 1023007 h 1023007"/>
                <a:gd name="connsiteX3" fmla="*/ 0 w 4995202"/>
                <a:gd name="connsiteY3" fmla="*/ 1023007 h 1023007"/>
                <a:gd name="connsiteX4" fmla="*/ 0 w 4995202"/>
                <a:gd name="connsiteY4" fmla="*/ 0 h 1023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95202" h="1023007">
                  <a:moveTo>
                    <a:pt x="0" y="0"/>
                  </a:moveTo>
                  <a:lnTo>
                    <a:pt x="4995202" y="0"/>
                  </a:lnTo>
                  <a:lnTo>
                    <a:pt x="4995202" y="1023007"/>
                  </a:lnTo>
                  <a:lnTo>
                    <a:pt x="0" y="102300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8268" tIns="108268" rIns="108268" bIns="108268" numCol="1" spcCol="1270" anchor="ctr" anchorCtr="0">
              <a:noAutofit/>
            </a:bodyPr>
            <a:lstStyle/>
            <a:p>
              <a:pPr defTabSz="977900"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dirty="0">
                  <a:solidFill>
                    <a:schemeClr val="tx1"/>
                  </a:solidFill>
                </a:rPr>
                <a:t>Ph. 3 Project Development </a:t>
              </a:r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31B47F19-C4EE-7619-F943-382B1D53CDB7}"/>
                </a:ext>
              </a:extLst>
            </p:cNvPr>
            <p:cNvSpPr/>
            <p:nvPr/>
          </p:nvSpPr>
          <p:spPr>
            <a:xfrm>
              <a:off x="5100824" y="4843955"/>
              <a:ext cx="6079596" cy="949600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0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bg1">
                <a:lumMod val="95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20FB758-E775-99A5-0C06-782840717EF4}"/>
                </a:ext>
              </a:extLst>
            </p:cNvPr>
            <p:cNvSpPr/>
            <p:nvPr/>
          </p:nvSpPr>
          <p:spPr>
            <a:xfrm>
              <a:off x="5347855" y="4843955"/>
              <a:ext cx="5929744" cy="1023007"/>
            </a:xfrm>
            <a:custGeom>
              <a:avLst/>
              <a:gdLst>
                <a:gd name="connsiteX0" fmla="*/ 0 w 4995202"/>
                <a:gd name="connsiteY0" fmla="*/ 0 h 1023007"/>
                <a:gd name="connsiteX1" fmla="*/ 4995202 w 4995202"/>
                <a:gd name="connsiteY1" fmla="*/ 0 h 1023007"/>
                <a:gd name="connsiteX2" fmla="*/ 4995202 w 4995202"/>
                <a:gd name="connsiteY2" fmla="*/ 1023007 h 1023007"/>
                <a:gd name="connsiteX3" fmla="*/ 0 w 4995202"/>
                <a:gd name="connsiteY3" fmla="*/ 1023007 h 1023007"/>
                <a:gd name="connsiteX4" fmla="*/ 0 w 4995202"/>
                <a:gd name="connsiteY4" fmla="*/ 0 h 1023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95202" h="1023007">
                  <a:moveTo>
                    <a:pt x="0" y="0"/>
                  </a:moveTo>
                  <a:lnTo>
                    <a:pt x="4995202" y="0"/>
                  </a:lnTo>
                  <a:lnTo>
                    <a:pt x="4995202" y="1023007"/>
                  </a:lnTo>
                  <a:lnTo>
                    <a:pt x="0" y="102300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8268" tIns="108268" rIns="108268" bIns="108268" numCol="1" spcCol="1270" anchor="ctr" anchorCtr="0">
              <a:noAutofit/>
            </a:bodyPr>
            <a:lstStyle/>
            <a:p>
              <a:pPr marL="0" lvl="0" indent="0" algn="l" defTabSz="9779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200" kern="1200" dirty="0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40044815-32D5-6FEF-D015-6D9DA92CDFF2}"/>
              </a:ext>
            </a:extLst>
          </p:cNvPr>
          <p:cNvSpPr txBox="1"/>
          <p:nvPr/>
        </p:nvSpPr>
        <p:spPr>
          <a:xfrm>
            <a:off x="4993135" y="2726479"/>
            <a:ext cx="60945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defTabSz="9779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dirty="0"/>
              <a:t>Maine State Revolving Renovation Funds</a:t>
            </a:r>
            <a:endParaRPr lang="en-US" sz="2000" kern="12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4D3CE24-40AA-2441-CCD0-CFEF47EAFEC9}"/>
              </a:ext>
            </a:extLst>
          </p:cNvPr>
          <p:cNvSpPr/>
          <p:nvPr/>
        </p:nvSpPr>
        <p:spPr>
          <a:xfrm>
            <a:off x="4880630" y="3764179"/>
            <a:ext cx="6079597" cy="926541"/>
          </a:xfrm>
          <a:prstGeom prst="roundRect">
            <a:avLst>
              <a:gd name="adj" fmla="val 1000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0">
            <a:schemeClr val="accent3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bg1">
              <a:lumMod val="9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lvl="0" indent="0" algn="l" defTabSz="9779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800" kern="1200" dirty="0"/>
              <a:t>High School Improvement Performance Contract</a:t>
            </a:r>
          </a:p>
        </p:txBody>
      </p:sp>
      <p:pic>
        <p:nvPicPr>
          <p:cNvPr id="1028" name="Picture 4" descr="Our Schools | Regional School Unit 40">
            <a:extLst>
              <a:ext uri="{FF2B5EF4-FFF2-40B4-BE49-F238E27FC236}">
                <a16:creationId xmlns:a16="http://schemas.microsoft.com/office/drawing/2014/main" id="{6587B427-2694-BC28-A788-BCACC2BD18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91" y="1601877"/>
            <a:ext cx="3940791" cy="275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679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7" name="Rectangle 5">
            <a:extLst>
              <a:ext uri="{FF2B5EF4-FFF2-40B4-BE49-F238E27FC236}">
                <a16:creationId xmlns:a16="http://schemas.microsoft.com/office/drawing/2014/main" id="{F10C1573-BBD2-45D3-A122-AD44669BCF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135" y="415111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4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Ph. 3 Project Development</a:t>
            </a:r>
            <a:r>
              <a:rPr lang="en-US" sz="4000" dirty="0">
                <a:solidFill>
                  <a:srgbClr val="004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/>
              </a:rPr>
              <a:t>t 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408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D93BF9F-5E31-8391-C51E-B1A0986219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0181431"/>
              </p:ext>
            </p:extLst>
          </p:nvPr>
        </p:nvGraphicFramePr>
        <p:xfrm>
          <a:off x="978688" y="1819899"/>
          <a:ext cx="7037589" cy="4197196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5081204">
                  <a:extLst>
                    <a:ext uri="{9D8B030D-6E8A-4147-A177-3AD203B41FA5}">
                      <a16:colId xmlns:a16="http://schemas.microsoft.com/office/drawing/2014/main" val="120144216"/>
                    </a:ext>
                  </a:extLst>
                </a:gridCol>
                <a:gridCol w="1956385">
                  <a:extLst>
                    <a:ext uri="{9D8B030D-6E8A-4147-A177-3AD203B41FA5}">
                      <a16:colId xmlns:a16="http://schemas.microsoft.com/office/drawing/2014/main" val="1272691081"/>
                    </a:ext>
                  </a:extLst>
                </a:gridCol>
              </a:tblGrid>
              <a:tr h="2128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Project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School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2448215"/>
                  </a:ext>
                </a:extLst>
              </a:tr>
              <a:tr h="2128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Septic System Replacement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MVHS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841436650"/>
                  </a:ext>
                </a:extLst>
              </a:tr>
              <a:tr h="4196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Oil Fired Boiler Replacement with LP Condensing and Mechanical Room Improvements</a:t>
                      </a: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MVHS</a:t>
                      </a: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2443572289"/>
                  </a:ext>
                </a:extLst>
              </a:tr>
              <a:tr h="2128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High School Ventilation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MVHS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3535174286"/>
                  </a:ext>
                </a:extLst>
              </a:tr>
              <a:tr h="2128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Replace Water Treatment System</a:t>
                      </a:r>
                      <a:br>
                        <a:rPr lang="en-US" sz="1200" u="none" strike="noStrike" dirty="0">
                          <a:effectLst/>
                          <a:highlight>
                            <a:srgbClr val="FFFF00"/>
                          </a:highlight>
                        </a:rPr>
                      </a:br>
                      <a:r>
                        <a:rPr lang="en-US" sz="1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Window Replacement throughout Union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MVHS</a:t>
                      </a:r>
                    </a:p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Union</a:t>
                      </a: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771561005"/>
                  </a:ext>
                </a:extLst>
              </a:tr>
              <a:tr h="2128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Replacement of Ventilation System on basement level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Union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751590739"/>
                  </a:ext>
                </a:extLst>
              </a:tr>
              <a:tr h="2128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Upgrade valves and Controls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Miller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2795624020"/>
                  </a:ext>
                </a:extLst>
              </a:tr>
              <a:tr h="2128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Controls Upgrade (removal of penuematics)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Union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3127276669"/>
                  </a:ext>
                </a:extLst>
              </a:tr>
              <a:tr h="2128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Exterior Lighting– Summer 2025</a:t>
                      </a: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Miller, Prescott and Warren</a:t>
                      </a: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1283340420"/>
                  </a:ext>
                </a:extLst>
              </a:tr>
              <a:tr h="2128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highlight>
                            <a:srgbClr val="00FFFF"/>
                          </a:highlight>
                        </a:rPr>
                        <a:t>Noise Issue with Ventilation Unit (Insulation)- Spring/Summer 2025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highlight>
                            <a:srgbClr val="00FFFF"/>
                          </a:highlight>
                        </a:rPr>
                        <a:t>Prescott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2930933587"/>
                  </a:ext>
                </a:extLst>
              </a:tr>
              <a:tr h="2128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Replacement of Boiler Room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Prescott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1930447411"/>
                  </a:ext>
                </a:extLst>
              </a:tr>
              <a:tr h="2128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Condensing Boiler Propane Conversion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Friendship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1550300764"/>
                  </a:ext>
                </a:extLst>
              </a:tr>
              <a:tr h="2128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Electric Hot water Heater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Friendship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2330244219"/>
                  </a:ext>
                </a:extLst>
              </a:tr>
              <a:tr h="2128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Boiler Room Upgrade and Propane Conversion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Warren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4029510678"/>
                  </a:ext>
                </a:extLst>
              </a:tr>
              <a:tr h="2128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Friendship Controls Upgrade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Friendship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2232434102"/>
                  </a:ext>
                </a:extLst>
              </a:tr>
              <a:tr h="2128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Ventilation Unit Replacements (end of life)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Miller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870084270"/>
                  </a:ext>
                </a:extLst>
              </a:tr>
              <a:tr h="2128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Replacement of Inoperable Gym Ventilation Unit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Friendship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2939284018"/>
                  </a:ext>
                </a:extLst>
              </a:tr>
              <a:tr h="2128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Add Basement Ventilation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Friendship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265288034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49461A6-24E1-ECFB-6FC3-189AD95C084E}"/>
              </a:ext>
            </a:extLst>
          </p:cNvPr>
          <p:cNvSpPr txBox="1"/>
          <p:nvPr/>
        </p:nvSpPr>
        <p:spPr>
          <a:xfrm>
            <a:off x="8994965" y="2000518"/>
            <a:ext cx="2644463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highlight>
                  <a:srgbClr val="FFFF00"/>
                </a:highlight>
              </a:rPr>
              <a:t>2025 Project </a:t>
            </a:r>
          </a:p>
          <a:p>
            <a:r>
              <a:rPr lang="en-US" sz="1200" dirty="0">
                <a:highlight>
                  <a:srgbClr val="00FFFF"/>
                </a:highlight>
              </a:rPr>
              <a:t>2025 Spring Projects</a:t>
            </a:r>
          </a:p>
          <a:p>
            <a:endParaRPr lang="en-US" sz="1200" dirty="0">
              <a:solidFill>
                <a:schemeClr val="bg1"/>
              </a:solidFill>
              <a:highlight>
                <a:srgbClr val="00FFFF"/>
              </a:highlight>
            </a:endParaRPr>
          </a:p>
          <a:p>
            <a:r>
              <a:rPr lang="en-US" sz="1200" dirty="0"/>
              <a:t>Remaining to be evaluated for ph. 3 </a:t>
            </a:r>
          </a:p>
          <a:p>
            <a:endParaRPr lang="en-US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AFF62F-FBDA-BB59-23A7-86B754636C4A}"/>
              </a:ext>
            </a:extLst>
          </p:cNvPr>
          <p:cNvSpPr txBox="1"/>
          <p:nvPr/>
        </p:nvSpPr>
        <p:spPr>
          <a:xfrm>
            <a:off x="8856637" y="3440743"/>
            <a:ext cx="2794699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u="sng" dirty="0"/>
              <a:t>Revolving Renovation Fund Applications</a:t>
            </a:r>
          </a:p>
          <a:p>
            <a:endParaRPr lang="en-US" sz="1200" u="sng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HS Water Storage Issues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HS ADA Application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HS Asbestos Abatement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Union Basement Ventilation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Friendship Gym Ventilation Replacement </a:t>
            </a:r>
          </a:p>
        </p:txBody>
      </p:sp>
      <p:pic>
        <p:nvPicPr>
          <p:cNvPr id="6" name="Picture 4" descr="Energy Efficient Investments, Inc.">
            <a:extLst>
              <a:ext uri="{FF2B5EF4-FFF2-40B4-BE49-F238E27FC236}">
                <a16:creationId xmlns:a16="http://schemas.microsoft.com/office/drawing/2014/main" id="{60CE1B92-4F0B-6B59-BDC1-6648503DE5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4880" y="0"/>
            <a:ext cx="2207120" cy="1514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9434493"/>
      </p:ext>
    </p:extLst>
  </p:cSld>
  <p:clrMapOvr>
    <a:masterClrMapping/>
  </p:clrMapOvr>
  <p:transition spd="slow">
    <p:wheel spokes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B3BDE-2254-1DB9-AFC0-252D009FA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7" name="Rectangle 5">
            <a:extLst>
              <a:ext uri="{FF2B5EF4-FFF2-40B4-BE49-F238E27FC236}">
                <a16:creationId xmlns:a16="http://schemas.microsoft.com/office/drawing/2014/main" id="{F5792B24-879C-725F-E6AB-9F089EA8A1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135" y="415111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4000" dirty="0">
                <a:solidFill>
                  <a:srgbClr val="004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/>
              </a:rPr>
              <a:t>Project Planning Timeline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408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graphicFrame>
        <p:nvGraphicFramePr>
          <p:cNvPr id="8" name="Content Placeholder 4">
            <a:extLst>
              <a:ext uri="{FF2B5EF4-FFF2-40B4-BE49-F238E27FC236}">
                <a16:creationId xmlns:a16="http://schemas.microsoft.com/office/drawing/2014/main" id="{3121070C-550D-D0AA-FDAC-30A0622E3F57}"/>
              </a:ext>
            </a:extLst>
          </p:cNvPr>
          <p:cNvGraphicFramePr>
            <a:graphicFrameLocks/>
          </p:cNvGraphicFramePr>
          <p:nvPr/>
        </p:nvGraphicFramePr>
        <p:xfrm>
          <a:off x="250656" y="1430566"/>
          <a:ext cx="9768832" cy="27328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:a16="http://schemas.microsoft.com/office/drawing/2014/main" id="{C58D1BC9-1EAA-134C-3E8D-D4AC3546AECE}"/>
              </a:ext>
            </a:extLst>
          </p:cNvPr>
          <p:cNvGrpSpPr/>
          <p:nvPr/>
        </p:nvGrpSpPr>
        <p:grpSpPr>
          <a:xfrm>
            <a:off x="347363" y="4087368"/>
            <a:ext cx="2084941" cy="1613808"/>
            <a:chOff x="7194019" y="118408"/>
            <a:chExt cx="2566226" cy="2496056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B7AE3654-7422-76E7-8B17-F0E8A0292772}"/>
                </a:ext>
              </a:extLst>
            </p:cNvPr>
            <p:cNvSpPr/>
            <p:nvPr/>
          </p:nvSpPr>
          <p:spPr>
            <a:xfrm>
              <a:off x="7194019" y="118408"/>
              <a:ext cx="2566226" cy="2496056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11" name="Rectangle: Rounded Corners 4">
              <a:extLst>
                <a:ext uri="{FF2B5EF4-FFF2-40B4-BE49-F238E27FC236}">
                  <a16:creationId xmlns:a16="http://schemas.microsoft.com/office/drawing/2014/main" id="{C28B131A-A5D4-4C15-806C-EFCD10E2696C}"/>
                </a:ext>
              </a:extLst>
            </p:cNvPr>
            <p:cNvSpPr txBox="1"/>
            <p:nvPr/>
          </p:nvSpPr>
          <p:spPr>
            <a:xfrm>
              <a:off x="7267126" y="191515"/>
              <a:ext cx="2420012" cy="234984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300" u="sng" dirty="0">
                  <a:solidFill>
                    <a:schemeClr val="tx1"/>
                  </a:solidFill>
                </a:rPr>
                <a:t>2026-2028</a:t>
              </a:r>
              <a:endParaRPr lang="en-US" sz="1300" u="sng" kern="1200" dirty="0">
                <a:solidFill>
                  <a:schemeClr val="tx1"/>
                </a:solidFill>
              </a:endParaRPr>
            </a:p>
            <a:p>
              <a:pPr marL="0" lvl="0" indent="0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300" kern="1200" dirty="0">
                  <a:solidFill>
                    <a:schemeClr val="tx1"/>
                  </a:solidFill>
                </a:rPr>
                <a:t>*HS Project finalizes development and is phased into construction over 2 summers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41AE728-3017-73BA-E2B6-F5C98CE47541}"/>
              </a:ext>
            </a:extLst>
          </p:cNvPr>
          <p:cNvGrpSpPr/>
          <p:nvPr/>
        </p:nvGrpSpPr>
        <p:grpSpPr>
          <a:xfrm>
            <a:off x="10518782" y="2313131"/>
            <a:ext cx="693701" cy="811499"/>
            <a:chOff x="6643898" y="960687"/>
            <a:chExt cx="693701" cy="811499"/>
          </a:xfrm>
        </p:grpSpPr>
        <p:sp>
          <p:nvSpPr>
            <p:cNvPr id="16" name="Arrow: Right 15">
              <a:extLst>
                <a:ext uri="{FF2B5EF4-FFF2-40B4-BE49-F238E27FC236}">
                  <a16:creationId xmlns:a16="http://schemas.microsoft.com/office/drawing/2014/main" id="{3C344974-8F31-8DE2-FFCE-7A0BE157F682}"/>
                </a:ext>
              </a:extLst>
            </p:cNvPr>
            <p:cNvSpPr/>
            <p:nvPr/>
          </p:nvSpPr>
          <p:spPr>
            <a:xfrm>
              <a:off x="6643898" y="960687"/>
              <a:ext cx="693701" cy="811499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17" name="Arrow: Right 4">
              <a:extLst>
                <a:ext uri="{FF2B5EF4-FFF2-40B4-BE49-F238E27FC236}">
                  <a16:creationId xmlns:a16="http://schemas.microsoft.com/office/drawing/2014/main" id="{262273E4-88AA-5BB6-5650-3FEAEECCA728}"/>
                </a:ext>
              </a:extLst>
            </p:cNvPr>
            <p:cNvSpPr txBox="1"/>
            <p:nvPr/>
          </p:nvSpPr>
          <p:spPr>
            <a:xfrm>
              <a:off x="6643898" y="1122987"/>
              <a:ext cx="485591" cy="4868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100" kern="1200" dirty="0"/>
            </a:p>
          </p:txBody>
        </p:sp>
      </p:grpSp>
      <p:pic>
        <p:nvPicPr>
          <p:cNvPr id="3" name="Picture 4" descr="Energy Efficient Investments, Inc.">
            <a:extLst>
              <a:ext uri="{FF2B5EF4-FFF2-40B4-BE49-F238E27FC236}">
                <a16:creationId xmlns:a16="http://schemas.microsoft.com/office/drawing/2014/main" id="{128F3BC5-E27B-11DF-774D-2A6722185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4880" y="0"/>
            <a:ext cx="2207120" cy="1514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0486775"/>
      </p:ext>
    </p:extLst>
  </p:cSld>
  <p:clrMapOvr>
    <a:masterClrMapping/>
  </p:clrMapOvr>
  <p:transition spd="slow">
    <p:wheel spokes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B8AFA88C-1803-AFA8-E5F4-C658750104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" t="2490" r="2119"/>
          <a:stretch>
            <a:fillRect/>
          </a:stretch>
        </p:blipFill>
        <p:spPr bwMode="auto">
          <a:xfrm>
            <a:off x="10931" y="0"/>
            <a:ext cx="121701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73F428-AD39-41D0-C838-4DE65A328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25" y="372231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Medomak Valley High School</a:t>
            </a:r>
            <a:br>
              <a:rPr lang="en-US" sz="4000" dirty="0"/>
            </a:br>
            <a:r>
              <a:rPr lang="en-US" sz="4000" dirty="0">
                <a:solidFill>
                  <a:schemeClr val="bg1">
                    <a:lumMod val="50000"/>
                  </a:schemeClr>
                </a:solidFill>
              </a:rPr>
              <a:t>Renovation Project</a:t>
            </a:r>
          </a:p>
        </p:txBody>
      </p:sp>
      <p:pic>
        <p:nvPicPr>
          <p:cNvPr id="10" name="Picture 4" descr="Energy Efficient Investments, Inc.">
            <a:extLst>
              <a:ext uri="{FF2B5EF4-FFF2-40B4-BE49-F238E27FC236}">
                <a16:creationId xmlns:a16="http://schemas.microsoft.com/office/drawing/2014/main" id="{69EDE75F-86C2-7397-8886-E42208D0FD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9291" y="544916"/>
            <a:ext cx="2451778" cy="1682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EC83233-FD4E-F8BE-E958-605902386F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1982" y="585044"/>
            <a:ext cx="1642694" cy="1642694"/>
          </a:xfrm>
          <a:prstGeom prst="rect">
            <a:avLst/>
          </a:prstGeom>
        </p:spPr>
      </p:pic>
      <p:pic>
        <p:nvPicPr>
          <p:cNvPr id="12" name="Picture 4" descr="Medomak Valley High School | Waldoboro ME">
            <a:extLst>
              <a:ext uri="{FF2B5EF4-FFF2-40B4-BE49-F238E27FC236}">
                <a16:creationId xmlns:a16="http://schemas.microsoft.com/office/drawing/2014/main" id="{FB0536AE-E5B4-D31D-0099-4609286436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3" t="8273" r="8322" b="8383"/>
          <a:stretch>
            <a:fillRect/>
          </a:stretch>
        </p:blipFill>
        <p:spPr bwMode="auto">
          <a:xfrm>
            <a:off x="7021886" y="863855"/>
            <a:ext cx="1221289" cy="121805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7383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936BACB-7B34-1D46-D982-232C7B1C53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256" y="2860730"/>
            <a:ext cx="1524686" cy="152468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57DB84B-89D5-F636-36DA-3B351C64E745}"/>
              </a:ext>
            </a:extLst>
          </p:cNvPr>
          <p:cNvSpPr txBox="1"/>
          <p:nvPr/>
        </p:nvSpPr>
        <p:spPr>
          <a:xfrm>
            <a:off x="851817" y="4236070"/>
            <a:ext cx="2121421" cy="738664"/>
          </a:xfrm>
          <a:prstGeom prst="rect">
            <a:avLst/>
          </a:prstGeom>
          <a:solidFill>
            <a:srgbClr val="004080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Anne Ketterer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Architect 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K12 Design Expert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A4FE115-7DA5-E2FB-5642-BA997F02B9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3378" y="6078557"/>
            <a:ext cx="777034" cy="703031"/>
          </a:xfrm>
          <a:prstGeom prst="rect">
            <a:avLst/>
          </a:prstGeom>
        </p:spPr>
      </p:pic>
      <p:sp>
        <p:nvSpPr>
          <p:cNvPr id="19" name="Rectangle: Top Corners One Rounded and One Snipped 18">
            <a:extLst>
              <a:ext uri="{FF2B5EF4-FFF2-40B4-BE49-F238E27FC236}">
                <a16:creationId xmlns:a16="http://schemas.microsoft.com/office/drawing/2014/main" id="{2DE7D26D-F46A-4192-07F4-2632A2A6EFC0}"/>
              </a:ext>
            </a:extLst>
          </p:cNvPr>
          <p:cNvSpPr/>
          <p:nvPr/>
        </p:nvSpPr>
        <p:spPr>
          <a:xfrm rot="10800000" flipH="1">
            <a:off x="10931" y="8229"/>
            <a:ext cx="5532619" cy="1012239"/>
          </a:xfrm>
          <a:prstGeom prst="snipRoundRect">
            <a:avLst>
              <a:gd name="adj1" fmla="val 0"/>
              <a:gd name="adj2" fmla="val 50000"/>
            </a:avLst>
          </a:prstGeom>
          <a:solidFill>
            <a:srgbClr val="0040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66E0D22-D70C-B99B-78FF-F9EFA3938D66}"/>
              </a:ext>
            </a:extLst>
          </p:cNvPr>
          <p:cNvSpPr txBox="1">
            <a:spLocks/>
          </p:cNvSpPr>
          <p:nvPr/>
        </p:nvSpPr>
        <p:spPr>
          <a:xfrm>
            <a:off x="821531" y="164962"/>
            <a:ext cx="4274344" cy="698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bg1"/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Novo Studio </a:t>
            </a:r>
            <a:r>
              <a:rPr lang="en-US" sz="2800" dirty="0">
                <a:solidFill>
                  <a:schemeClr val="bg1"/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|</a:t>
            </a:r>
            <a:r>
              <a:rPr lang="en-US" sz="2800" b="1" dirty="0">
                <a:solidFill>
                  <a:schemeClr val="bg1"/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Architects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CB68713-99E4-DDE9-532C-1047E72379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0015" y="3281363"/>
            <a:ext cx="1252755" cy="1188785"/>
          </a:xfrm>
          <a:prstGeom prst="flowChartOffpageConnector">
            <a:avLst/>
          </a:prstGeom>
          <a:ln w="38100">
            <a:solidFill>
              <a:srgbClr val="004080"/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591CC92-29D0-4A19-6802-B88E98B8C6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4863" y="3281363"/>
            <a:ext cx="1256392" cy="1188784"/>
          </a:xfrm>
          <a:prstGeom prst="flowChartOffpageConnector">
            <a:avLst/>
          </a:prstGeom>
          <a:ln w="38100">
            <a:solidFill>
              <a:srgbClr val="004080"/>
            </a:solidFill>
          </a:ln>
        </p:spPr>
      </p:pic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5C85C81-893C-0382-04EE-B0907D135E22}"/>
              </a:ext>
            </a:extLst>
          </p:cNvPr>
          <p:cNvSpPr txBox="1">
            <a:spLocks/>
          </p:cNvSpPr>
          <p:nvPr/>
        </p:nvSpPr>
        <p:spPr>
          <a:xfrm>
            <a:off x="7294023" y="4648491"/>
            <a:ext cx="1924738" cy="326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Manchester, NH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40B0056-5689-92D5-13A7-D73399C43084}"/>
              </a:ext>
            </a:extLst>
          </p:cNvPr>
          <p:cNvSpPr txBox="1">
            <a:spLocks/>
          </p:cNvSpPr>
          <p:nvPr/>
        </p:nvSpPr>
        <p:spPr>
          <a:xfrm>
            <a:off x="9480690" y="4648491"/>
            <a:ext cx="1924738" cy="326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Owls Head, ME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828059B-4F00-8C6E-FA5F-8DF3D84457A7}"/>
              </a:ext>
            </a:extLst>
          </p:cNvPr>
          <p:cNvSpPr txBox="1"/>
          <p:nvPr/>
        </p:nvSpPr>
        <p:spPr>
          <a:xfrm>
            <a:off x="7022414" y="1837579"/>
            <a:ext cx="46259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rgbClr val="004080"/>
                </a:solidFill>
              </a:rPr>
              <a:t>Our Locations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10D6E95E-2B25-E0F3-CFCC-1804AE7D589F}"/>
              </a:ext>
            </a:extLst>
          </p:cNvPr>
          <p:cNvSpPr/>
          <p:nvPr/>
        </p:nvSpPr>
        <p:spPr>
          <a:xfrm>
            <a:off x="242888" y="174151"/>
            <a:ext cx="578643" cy="511968"/>
          </a:xfrm>
          <a:custGeom>
            <a:avLst/>
            <a:gdLst>
              <a:gd name="csX0" fmla="*/ 0 w 578643"/>
              <a:gd name="csY0" fmla="*/ 207168 h 502443"/>
              <a:gd name="csX1" fmla="*/ 433387 w 578643"/>
              <a:gd name="csY1" fmla="*/ 0 h 502443"/>
              <a:gd name="csX2" fmla="*/ 578643 w 578643"/>
              <a:gd name="csY2" fmla="*/ 502443 h 502443"/>
              <a:gd name="csX3" fmla="*/ 2381 w 578643"/>
              <a:gd name="csY3" fmla="*/ 495300 h 502443"/>
              <a:gd name="csX4" fmla="*/ 0 w 578643"/>
              <a:gd name="csY4" fmla="*/ 207168 h 502443"/>
              <a:gd name="csX0" fmla="*/ 0 w 578643"/>
              <a:gd name="csY0" fmla="*/ 207168 h 504825"/>
              <a:gd name="csX1" fmla="*/ 433387 w 578643"/>
              <a:gd name="csY1" fmla="*/ 0 h 504825"/>
              <a:gd name="csX2" fmla="*/ 578643 w 578643"/>
              <a:gd name="csY2" fmla="*/ 502443 h 504825"/>
              <a:gd name="csX3" fmla="*/ 9525 w 578643"/>
              <a:gd name="csY3" fmla="*/ 504825 h 504825"/>
              <a:gd name="csX4" fmla="*/ 0 w 578643"/>
              <a:gd name="csY4" fmla="*/ 207168 h 504825"/>
              <a:gd name="csX0" fmla="*/ 0 w 578643"/>
              <a:gd name="csY0" fmla="*/ 207168 h 511968"/>
              <a:gd name="csX1" fmla="*/ 433387 w 578643"/>
              <a:gd name="csY1" fmla="*/ 0 h 511968"/>
              <a:gd name="csX2" fmla="*/ 578643 w 578643"/>
              <a:gd name="csY2" fmla="*/ 502443 h 511968"/>
              <a:gd name="csX3" fmla="*/ 7144 w 578643"/>
              <a:gd name="csY3" fmla="*/ 511968 h 511968"/>
              <a:gd name="csX4" fmla="*/ 0 w 578643"/>
              <a:gd name="csY4" fmla="*/ 207168 h 511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78643" h="511968">
                <a:moveTo>
                  <a:pt x="0" y="207168"/>
                </a:moveTo>
                <a:lnTo>
                  <a:pt x="433387" y="0"/>
                </a:lnTo>
                <a:lnTo>
                  <a:pt x="578643" y="502443"/>
                </a:lnTo>
                <a:lnTo>
                  <a:pt x="7144" y="511968"/>
                </a:lnTo>
                <a:cubicBezTo>
                  <a:pt x="6350" y="415924"/>
                  <a:pt x="794" y="303212"/>
                  <a:pt x="0" y="2071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8B9E75B-B954-2839-4936-6A8CFEEC76B5}"/>
              </a:ext>
            </a:extLst>
          </p:cNvPr>
          <p:cNvCxnSpPr/>
          <p:nvPr/>
        </p:nvCxnSpPr>
        <p:spPr>
          <a:xfrm>
            <a:off x="6315075" y="1900741"/>
            <a:ext cx="0" cy="4285747"/>
          </a:xfrm>
          <a:prstGeom prst="line">
            <a:avLst/>
          </a:prstGeom>
          <a:ln>
            <a:solidFill>
              <a:srgbClr val="A6CA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A08116C6-A537-DB46-14D5-9D1BB80AC2D8}"/>
              </a:ext>
            </a:extLst>
          </p:cNvPr>
          <p:cNvSpPr txBox="1"/>
          <p:nvPr/>
        </p:nvSpPr>
        <p:spPr>
          <a:xfrm>
            <a:off x="1125983" y="1837579"/>
            <a:ext cx="46259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rgbClr val="004080"/>
                </a:solidFill>
              </a:rPr>
              <a:t>Project Team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B96407BA-158A-27CF-087B-E4BAF2566F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22568" y="2860730"/>
            <a:ext cx="1524686" cy="1524686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EC80E8D-239A-A91F-C345-747AF68C60F9}"/>
              </a:ext>
            </a:extLst>
          </p:cNvPr>
          <p:cNvSpPr txBox="1"/>
          <p:nvPr/>
        </p:nvSpPr>
        <p:spPr>
          <a:xfrm>
            <a:off x="3454423" y="4236070"/>
            <a:ext cx="2121421" cy="738664"/>
          </a:xfrm>
          <a:prstGeom prst="rect">
            <a:avLst/>
          </a:prstGeom>
          <a:solidFill>
            <a:srgbClr val="98C2D7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Steve Hebsch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Technical Leader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Building Code Expert</a:t>
            </a:r>
          </a:p>
        </p:txBody>
      </p:sp>
    </p:spTree>
    <p:extLst>
      <p:ext uri="{BB962C8B-B14F-4D97-AF65-F5344CB8AC3E}">
        <p14:creationId xmlns:p14="http://schemas.microsoft.com/office/powerpoint/2010/main" val="3405619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D3EE204-9A34-7071-781E-A9ED947D2DB2}"/>
              </a:ext>
            </a:extLst>
          </p:cNvPr>
          <p:cNvCxnSpPr/>
          <p:nvPr/>
        </p:nvCxnSpPr>
        <p:spPr>
          <a:xfrm>
            <a:off x="10679775" y="2612625"/>
            <a:ext cx="0" cy="2802357"/>
          </a:xfrm>
          <a:prstGeom prst="line">
            <a:avLst/>
          </a:prstGeom>
          <a:ln w="9525">
            <a:solidFill>
              <a:schemeClr val="tx2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Arrow: Right 62">
            <a:extLst>
              <a:ext uri="{FF2B5EF4-FFF2-40B4-BE49-F238E27FC236}">
                <a16:creationId xmlns:a16="http://schemas.microsoft.com/office/drawing/2014/main" id="{E7FE7FF8-D720-CE4F-4A2C-06B6C01B5335}"/>
              </a:ext>
            </a:extLst>
          </p:cNvPr>
          <p:cNvSpPr/>
          <p:nvPr/>
        </p:nvSpPr>
        <p:spPr>
          <a:xfrm>
            <a:off x="9455167" y="4736687"/>
            <a:ext cx="2486652" cy="703031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2CC07044-856C-CEC8-BCC0-DEBBDEA55E36}"/>
              </a:ext>
            </a:extLst>
          </p:cNvPr>
          <p:cNvSpPr txBox="1">
            <a:spLocks/>
          </p:cNvSpPr>
          <p:nvPr/>
        </p:nvSpPr>
        <p:spPr>
          <a:xfrm>
            <a:off x="9455166" y="4925080"/>
            <a:ext cx="2399934" cy="326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dirty="0">
                <a:solidFill>
                  <a:schemeClr val="bg1"/>
                </a:solidFill>
              </a:rPr>
              <a:t>Community Engagement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07DAA8-D7BD-E574-F19D-10A583E4DB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3016" y="2197002"/>
            <a:ext cx="1309568" cy="3262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August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42B6324-EE1D-D705-8569-70ABA469C793}"/>
              </a:ext>
            </a:extLst>
          </p:cNvPr>
          <p:cNvCxnSpPr/>
          <p:nvPr/>
        </p:nvCxnSpPr>
        <p:spPr>
          <a:xfrm>
            <a:off x="1591439" y="2581103"/>
            <a:ext cx="0" cy="2802357"/>
          </a:xfrm>
          <a:prstGeom prst="line">
            <a:avLst/>
          </a:prstGeom>
          <a:ln w="9525">
            <a:solidFill>
              <a:schemeClr val="tx2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7AD3D97-FDDE-EAA3-4EB4-71D338A4906C}"/>
              </a:ext>
            </a:extLst>
          </p:cNvPr>
          <p:cNvCxnSpPr/>
          <p:nvPr/>
        </p:nvCxnSpPr>
        <p:spPr>
          <a:xfrm>
            <a:off x="2892584" y="2581102"/>
            <a:ext cx="0" cy="2802357"/>
          </a:xfrm>
          <a:prstGeom prst="line">
            <a:avLst/>
          </a:prstGeom>
          <a:ln w="9525">
            <a:solidFill>
              <a:schemeClr val="tx2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EF3D0C7-771C-9318-6112-2EBDCD3A4169}"/>
              </a:ext>
            </a:extLst>
          </p:cNvPr>
          <p:cNvCxnSpPr/>
          <p:nvPr/>
        </p:nvCxnSpPr>
        <p:spPr>
          <a:xfrm>
            <a:off x="4202153" y="2581102"/>
            <a:ext cx="0" cy="2802357"/>
          </a:xfrm>
          <a:prstGeom prst="line">
            <a:avLst/>
          </a:prstGeom>
          <a:ln w="9525">
            <a:solidFill>
              <a:schemeClr val="tx2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D4CC751-D8AB-5BB0-E93A-AFFF3789B3EF}"/>
              </a:ext>
            </a:extLst>
          </p:cNvPr>
          <p:cNvCxnSpPr/>
          <p:nvPr/>
        </p:nvCxnSpPr>
        <p:spPr>
          <a:xfrm>
            <a:off x="5474960" y="2581102"/>
            <a:ext cx="0" cy="2802357"/>
          </a:xfrm>
          <a:prstGeom prst="line">
            <a:avLst/>
          </a:prstGeom>
          <a:ln w="9525">
            <a:solidFill>
              <a:schemeClr val="tx2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19ABF6D-67F8-F652-BF2D-DB559BE624DC}"/>
              </a:ext>
            </a:extLst>
          </p:cNvPr>
          <p:cNvCxnSpPr/>
          <p:nvPr/>
        </p:nvCxnSpPr>
        <p:spPr>
          <a:xfrm>
            <a:off x="6810566" y="2581102"/>
            <a:ext cx="0" cy="2802357"/>
          </a:xfrm>
          <a:prstGeom prst="line">
            <a:avLst/>
          </a:prstGeom>
          <a:ln w="9525">
            <a:solidFill>
              <a:schemeClr val="tx2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FDC0303-B1F1-E63C-5A6A-3C8836A65CB2}"/>
              </a:ext>
            </a:extLst>
          </p:cNvPr>
          <p:cNvCxnSpPr/>
          <p:nvPr/>
        </p:nvCxnSpPr>
        <p:spPr>
          <a:xfrm>
            <a:off x="8135450" y="2581102"/>
            <a:ext cx="0" cy="2802357"/>
          </a:xfrm>
          <a:prstGeom prst="line">
            <a:avLst/>
          </a:prstGeom>
          <a:ln w="9525">
            <a:solidFill>
              <a:schemeClr val="tx2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E9770E8-D03C-1CFE-A8A7-92D3732FCB2F}"/>
              </a:ext>
            </a:extLst>
          </p:cNvPr>
          <p:cNvCxnSpPr/>
          <p:nvPr/>
        </p:nvCxnSpPr>
        <p:spPr>
          <a:xfrm>
            <a:off x="9463398" y="2594309"/>
            <a:ext cx="0" cy="2802357"/>
          </a:xfrm>
          <a:prstGeom prst="line">
            <a:avLst/>
          </a:prstGeom>
          <a:ln w="9525">
            <a:solidFill>
              <a:schemeClr val="tx2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Arrow: Right 3">
            <a:extLst>
              <a:ext uri="{FF2B5EF4-FFF2-40B4-BE49-F238E27FC236}">
                <a16:creationId xmlns:a16="http://schemas.microsoft.com/office/drawing/2014/main" id="{29B62560-1B6B-44C9-51E4-DC7B247846D0}"/>
              </a:ext>
            </a:extLst>
          </p:cNvPr>
          <p:cNvSpPr/>
          <p:nvPr/>
        </p:nvSpPr>
        <p:spPr>
          <a:xfrm>
            <a:off x="7722094" y="4361701"/>
            <a:ext cx="2095309" cy="703031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32AB52AA-9219-3846-4F81-F704A730D5F1}"/>
              </a:ext>
            </a:extLst>
          </p:cNvPr>
          <p:cNvSpPr/>
          <p:nvPr/>
        </p:nvSpPr>
        <p:spPr>
          <a:xfrm>
            <a:off x="5474960" y="4010186"/>
            <a:ext cx="3000212" cy="703031"/>
          </a:xfrm>
          <a:prstGeom prst="rightArrow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4A7ECA7F-9977-5CC9-83EB-05D70577186F}"/>
              </a:ext>
            </a:extLst>
          </p:cNvPr>
          <p:cNvSpPr/>
          <p:nvPr/>
        </p:nvSpPr>
        <p:spPr>
          <a:xfrm>
            <a:off x="5113681" y="3658671"/>
            <a:ext cx="2033542" cy="703031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D6A9D94E-A421-FF7B-BDF5-0DEFDECEB229}"/>
              </a:ext>
            </a:extLst>
          </p:cNvPr>
          <p:cNvSpPr/>
          <p:nvPr/>
        </p:nvSpPr>
        <p:spPr>
          <a:xfrm>
            <a:off x="1979081" y="3345206"/>
            <a:ext cx="3486112" cy="703031"/>
          </a:xfrm>
          <a:prstGeom prst="rightArrow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6676F3D3-91F1-78AD-9B1C-EA501899B605}"/>
              </a:ext>
            </a:extLst>
          </p:cNvPr>
          <p:cNvSpPr txBox="1">
            <a:spLocks/>
          </p:cNvSpPr>
          <p:nvPr/>
        </p:nvSpPr>
        <p:spPr>
          <a:xfrm>
            <a:off x="2892585" y="2203605"/>
            <a:ext cx="1309568" cy="326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September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87109C56-C000-CC6A-7DD1-4500CD70CAC4}"/>
              </a:ext>
            </a:extLst>
          </p:cNvPr>
          <p:cNvSpPr txBox="1">
            <a:spLocks/>
          </p:cNvSpPr>
          <p:nvPr/>
        </p:nvSpPr>
        <p:spPr>
          <a:xfrm>
            <a:off x="4165392" y="2190400"/>
            <a:ext cx="1309568" cy="326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October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C3A33DFC-FE5E-5194-E5E1-54AF32F22BB3}"/>
              </a:ext>
            </a:extLst>
          </p:cNvPr>
          <p:cNvSpPr txBox="1">
            <a:spLocks/>
          </p:cNvSpPr>
          <p:nvPr/>
        </p:nvSpPr>
        <p:spPr>
          <a:xfrm>
            <a:off x="5465195" y="2190400"/>
            <a:ext cx="1309568" cy="326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November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F578AFFF-C55D-75A4-E847-EC19AA24E255}"/>
              </a:ext>
            </a:extLst>
          </p:cNvPr>
          <p:cNvSpPr txBox="1">
            <a:spLocks/>
          </p:cNvSpPr>
          <p:nvPr/>
        </p:nvSpPr>
        <p:spPr>
          <a:xfrm>
            <a:off x="6815162" y="2203605"/>
            <a:ext cx="1309568" cy="326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December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77765420-0B64-DD7D-CBB8-54B27C62F736}"/>
              </a:ext>
            </a:extLst>
          </p:cNvPr>
          <p:cNvSpPr txBox="1">
            <a:spLocks/>
          </p:cNvSpPr>
          <p:nvPr/>
        </p:nvSpPr>
        <p:spPr>
          <a:xfrm>
            <a:off x="8114965" y="2197001"/>
            <a:ext cx="1309568" cy="326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January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0284F239-E582-7029-3D34-2DEB0CC91B5D}"/>
              </a:ext>
            </a:extLst>
          </p:cNvPr>
          <p:cNvSpPr txBox="1">
            <a:spLocks/>
          </p:cNvSpPr>
          <p:nvPr/>
        </p:nvSpPr>
        <p:spPr>
          <a:xfrm>
            <a:off x="9455167" y="2215317"/>
            <a:ext cx="1309568" cy="326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February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BE775B5-1A1B-567F-4C7E-4DE6CDE3B59F}"/>
              </a:ext>
            </a:extLst>
          </p:cNvPr>
          <p:cNvSpPr txBox="1">
            <a:spLocks/>
          </p:cNvSpPr>
          <p:nvPr/>
        </p:nvSpPr>
        <p:spPr>
          <a:xfrm>
            <a:off x="2236650" y="3543524"/>
            <a:ext cx="2800257" cy="326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dirty="0">
                <a:solidFill>
                  <a:schemeClr val="bg1"/>
                </a:solidFill>
              </a:rPr>
              <a:t>Existing Conditions Analysis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404300A6-0038-4464-BF31-FA043FD47930}"/>
              </a:ext>
            </a:extLst>
          </p:cNvPr>
          <p:cNvSpPr txBox="1">
            <a:spLocks/>
          </p:cNvSpPr>
          <p:nvPr/>
        </p:nvSpPr>
        <p:spPr>
          <a:xfrm>
            <a:off x="5120957" y="3856482"/>
            <a:ext cx="2014014" cy="326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dirty="0">
                <a:solidFill>
                  <a:schemeClr val="bg1"/>
                </a:solidFill>
              </a:rPr>
              <a:t>Space Optimization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CCAB8804-DCCB-7887-3D89-5A5E10F7530C}"/>
              </a:ext>
            </a:extLst>
          </p:cNvPr>
          <p:cNvSpPr txBox="1">
            <a:spLocks/>
          </p:cNvSpPr>
          <p:nvPr/>
        </p:nvSpPr>
        <p:spPr>
          <a:xfrm>
            <a:off x="5967943" y="4211216"/>
            <a:ext cx="2014014" cy="326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dirty="0">
                <a:solidFill>
                  <a:schemeClr val="bg1"/>
                </a:solidFill>
              </a:rPr>
              <a:t>Design Options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35F3CE61-7254-F341-8C8E-CF9DAA5B9246}"/>
              </a:ext>
            </a:extLst>
          </p:cNvPr>
          <p:cNvSpPr txBox="1">
            <a:spLocks/>
          </p:cNvSpPr>
          <p:nvPr/>
        </p:nvSpPr>
        <p:spPr>
          <a:xfrm>
            <a:off x="7658779" y="4550094"/>
            <a:ext cx="2014014" cy="326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dirty="0">
                <a:solidFill>
                  <a:schemeClr val="bg1"/>
                </a:solidFill>
              </a:rPr>
              <a:t>Cost Estimating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FCCD45A3-6DF1-CB64-18DF-FDDFECF27E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3378" y="6078557"/>
            <a:ext cx="777034" cy="703031"/>
          </a:xfrm>
          <a:prstGeom prst="rect">
            <a:avLst/>
          </a:prstGeom>
        </p:spPr>
      </p:pic>
      <p:sp>
        <p:nvSpPr>
          <p:cNvPr id="47" name="Rectangle: Top Corners One Rounded and One Snipped 46">
            <a:extLst>
              <a:ext uri="{FF2B5EF4-FFF2-40B4-BE49-F238E27FC236}">
                <a16:creationId xmlns:a16="http://schemas.microsoft.com/office/drawing/2014/main" id="{A87E533E-7381-2111-39F2-50D2C0F20178}"/>
              </a:ext>
            </a:extLst>
          </p:cNvPr>
          <p:cNvSpPr/>
          <p:nvPr/>
        </p:nvSpPr>
        <p:spPr>
          <a:xfrm rot="10800000" flipH="1">
            <a:off x="10931" y="8230"/>
            <a:ext cx="3703551" cy="1012239"/>
          </a:xfrm>
          <a:prstGeom prst="snipRoundRect">
            <a:avLst>
              <a:gd name="adj1" fmla="val 0"/>
              <a:gd name="adj2" fmla="val 50000"/>
            </a:avLst>
          </a:prstGeom>
          <a:solidFill>
            <a:srgbClr val="0040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Title 1">
            <a:extLst>
              <a:ext uri="{FF2B5EF4-FFF2-40B4-BE49-F238E27FC236}">
                <a16:creationId xmlns:a16="http://schemas.microsoft.com/office/drawing/2014/main" id="{D8C9D52F-59AC-F9A8-79CF-48C159A81112}"/>
              </a:ext>
            </a:extLst>
          </p:cNvPr>
          <p:cNvSpPr txBox="1">
            <a:spLocks/>
          </p:cNvSpPr>
          <p:nvPr/>
        </p:nvSpPr>
        <p:spPr>
          <a:xfrm>
            <a:off x="479495" y="164962"/>
            <a:ext cx="3158490" cy="698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bg1"/>
                </a:solidFill>
              </a:rPr>
              <a:t>Process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10695894-2DEA-7ECC-3E01-5FFF44EDD143}"/>
              </a:ext>
            </a:extLst>
          </p:cNvPr>
          <p:cNvCxnSpPr/>
          <p:nvPr/>
        </p:nvCxnSpPr>
        <p:spPr>
          <a:xfrm>
            <a:off x="295434" y="2612625"/>
            <a:ext cx="0" cy="2802357"/>
          </a:xfrm>
          <a:prstGeom prst="line">
            <a:avLst/>
          </a:prstGeom>
          <a:ln w="9525">
            <a:solidFill>
              <a:schemeClr val="tx2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79749329-3AA1-273B-2B42-1E9D6595C28A}"/>
              </a:ext>
            </a:extLst>
          </p:cNvPr>
          <p:cNvSpPr txBox="1">
            <a:spLocks/>
          </p:cNvSpPr>
          <p:nvPr/>
        </p:nvSpPr>
        <p:spPr>
          <a:xfrm>
            <a:off x="273449" y="2210380"/>
            <a:ext cx="1309568" cy="326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July</a:t>
            </a:r>
          </a:p>
        </p:txBody>
      </p:sp>
      <p:sp>
        <p:nvSpPr>
          <p:cNvPr id="52" name="Arrow: Right 51">
            <a:extLst>
              <a:ext uri="{FF2B5EF4-FFF2-40B4-BE49-F238E27FC236}">
                <a16:creationId xmlns:a16="http://schemas.microsoft.com/office/drawing/2014/main" id="{CA819DE1-865E-3CEE-7A41-9C2EB3E2DC9C}"/>
              </a:ext>
            </a:extLst>
          </p:cNvPr>
          <p:cNvSpPr/>
          <p:nvPr/>
        </p:nvSpPr>
        <p:spPr>
          <a:xfrm>
            <a:off x="147631" y="3000047"/>
            <a:ext cx="2182681" cy="703031"/>
          </a:xfrm>
          <a:prstGeom prst="rightArrow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E2A0289D-FCF3-F3EA-618E-3B1297CCD93D}"/>
              </a:ext>
            </a:extLst>
          </p:cNvPr>
          <p:cNvSpPr txBox="1">
            <a:spLocks/>
          </p:cNvSpPr>
          <p:nvPr/>
        </p:nvSpPr>
        <p:spPr>
          <a:xfrm>
            <a:off x="106467" y="3220384"/>
            <a:ext cx="1790462" cy="326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dirty="0">
                <a:solidFill>
                  <a:srgbClr val="004080"/>
                </a:solidFill>
              </a:rPr>
              <a:t>Kick Off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5B94FBE0-5B22-4C41-CAB6-6ED6339EA8C6}"/>
              </a:ext>
            </a:extLst>
          </p:cNvPr>
          <p:cNvCxnSpPr/>
          <p:nvPr/>
        </p:nvCxnSpPr>
        <p:spPr>
          <a:xfrm>
            <a:off x="11927530" y="2529848"/>
            <a:ext cx="0" cy="2802357"/>
          </a:xfrm>
          <a:prstGeom prst="line">
            <a:avLst/>
          </a:prstGeom>
          <a:ln w="9525"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A6CF567D-2938-D614-5ECD-DB1123D54ADF}"/>
              </a:ext>
            </a:extLst>
          </p:cNvPr>
          <p:cNvSpPr txBox="1">
            <a:spLocks/>
          </p:cNvSpPr>
          <p:nvPr/>
        </p:nvSpPr>
        <p:spPr>
          <a:xfrm>
            <a:off x="10176626" y="1770121"/>
            <a:ext cx="1309568" cy="326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dirty="0">
                <a:solidFill>
                  <a:schemeClr val="accent2"/>
                </a:solidFill>
              </a:rPr>
              <a:t>June 2026</a:t>
            </a:r>
          </a:p>
        </p:txBody>
      </p:sp>
      <p:sp>
        <p:nvSpPr>
          <p:cNvPr id="67" name="Arc 66">
            <a:extLst>
              <a:ext uri="{FF2B5EF4-FFF2-40B4-BE49-F238E27FC236}">
                <a16:creationId xmlns:a16="http://schemas.microsoft.com/office/drawing/2014/main" id="{B9D53E4C-12FD-4FC9-23DF-0300FFBDB010}"/>
              </a:ext>
            </a:extLst>
          </p:cNvPr>
          <p:cNvSpPr/>
          <p:nvPr/>
        </p:nvSpPr>
        <p:spPr>
          <a:xfrm>
            <a:off x="10743498" y="1915464"/>
            <a:ext cx="1182319" cy="1182319"/>
          </a:xfrm>
          <a:prstGeom prst="arc">
            <a:avLst/>
          </a:prstGeom>
          <a:ln w="9525">
            <a:prstDash val="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532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63B41-4A26-894A-6CD6-C3EFCF10D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Arrow: Right 138">
            <a:extLst>
              <a:ext uri="{FF2B5EF4-FFF2-40B4-BE49-F238E27FC236}">
                <a16:creationId xmlns:a16="http://schemas.microsoft.com/office/drawing/2014/main" id="{642DED9F-376D-25C9-DCF0-970BA97B6DE8}"/>
              </a:ext>
            </a:extLst>
          </p:cNvPr>
          <p:cNvSpPr/>
          <p:nvPr/>
        </p:nvSpPr>
        <p:spPr>
          <a:xfrm rot="18559704">
            <a:off x="9535199" y="4136539"/>
            <a:ext cx="913535" cy="23945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8" name="Arrow: Right 137">
            <a:extLst>
              <a:ext uri="{FF2B5EF4-FFF2-40B4-BE49-F238E27FC236}">
                <a16:creationId xmlns:a16="http://schemas.microsoft.com/office/drawing/2014/main" id="{0A1B9936-C93A-ED72-645A-99A27A5F73A7}"/>
              </a:ext>
            </a:extLst>
          </p:cNvPr>
          <p:cNvSpPr/>
          <p:nvPr/>
        </p:nvSpPr>
        <p:spPr>
          <a:xfrm>
            <a:off x="356569" y="4494973"/>
            <a:ext cx="9269073" cy="23945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9" name="Arrow: Right 128">
            <a:extLst>
              <a:ext uri="{FF2B5EF4-FFF2-40B4-BE49-F238E27FC236}">
                <a16:creationId xmlns:a16="http://schemas.microsoft.com/office/drawing/2014/main" id="{97A9E7DE-7F57-6946-D13E-997EBF0C3F51}"/>
              </a:ext>
            </a:extLst>
          </p:cNvPr>
          <p:cNvSpPr/>
          <p:nvPr/>
        </p:nvSpPr>
        <p:spPr>
          <a:xfrm>
            <a:off x="3459457" y="3709232"/>
            <a:ext cx="6771392" cy="23945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6" name="Arrow: Right 105">
            <a:extLst>
              <a:ext uri="{FF2B5EF4-FFF2-40B4-BE49-F238E27FC236}">
                <a16:creationId xmlns:a16="http://schemas.microsoft.com/office/drawing/2014/main" id="{0DC77E59-EC03-E7E5-F6D2-4D1FFA3B5618}"/>
              </a:ext>
            </a:extLst>
          </p:cNvPr>
          <p:cNvSpPr/>
          <p:nvPr/>
        </p:nvSpPr>
        <p:spPr>
          <a:xfrm>
            <a:off x="10266599" y="3694656"/>
            <a:ext cx="1629553" cy="23945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6C0A8A2-0113-7940-9C6B-EA8DEE64F7BF}"/>
              </a:ext>
            </a:extLst>
          </p:cNvPr>
          <p:cNvCxnSpPr>
            <a:cxnSpLocks/>
          </p:cNvCxnSpPr>
          <p:nvPr/>
        </p:nvCxnSpPr>
        <p:spPr>
          <a:xfrm>
            <a:off x="10679775" y="3148008"/>
            <a:ext cx="0" cy="1914544"/>
          </a:xfrm>
          <a:prstGeom prst="line">
            <a:avLst/>
          </a:prstGeom>
          <a:ln w="9525">
            <a:solidFill>
              <a:schemeClr val="tx2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51C06-B875-F42D-A9CA-21F421D718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3016" y="3215224"/>
            <a:ext cx="1309568" cy="3262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August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1BED3D9-B5B3-843B-F151-06E1B759E46E}"/>
              </a:ext>
            </a:extLst>
          </p:cNvPr>
          <p:cNvCxnSpPr>
            <a:cxnSpLocks/>
          </p:cNvCxnSpPr>
          <p:nvPr/>
        </p:nvCxnSpPr>
        <p:spPr>
          <a:xfrm>
            <a:off x="1591439" y="3244913"/>
            <a:ext cx="0" cy="1786117"/>
          </a:xfrm>
          <a:prstGeom prst="line">
            <a:avLst/>
          </a:prstGeom>
          <a:ln w="9525">
            <a:solidFill>
              <a:schemeClr val="tx2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79B82AF-A3F0-C046-2CC1-E0B4AD463F96}"/>
              </a:ext>
            </a:extLst>
          </p:cNvPr>
          <p:cNvCxnSpPr>
            <a:cxnSpLocks/>
          </p:cNvCxnSpPr>
          <p:nvPr/>
        </p:nvCxnSpPr>
        <p:spPr>
          <a:xfrm>
            <a:off x="2892584" y="3209920"/>
            <a:ext cx="0" cy="1821109"/>
          </a:xfrm>
          <a:prstGeom prst="line">
            <a:avLst/>
          </a:prstGeom>
          <a:ln w="9525">
            <a:solidFill>
              <a:schemeClr val="tx2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8AA5F17-F5F0-85B6-6677-A5FCC96C57B7}"/>
              </a:ext>
            </a:extLst>
          </p:cNvPr>
          <p:cNvCxnSpPr>
            <a:cxnSpLocks/>
          </p:cNvCxnSpPr>
          <p:nvPr/>
        </p:nvCxnSpPr>
        <p:spPr>
          <a:xfrm>
            <a:off x="4202153" y="3209920"/>
            <a:ext cx="0" cy="1821109"/>
          </a:xfrm>
          <a:prstGeom prst="line">
            <a:avLst/>
          </a:prstGeom>
          <a:ln w="9525">
            <a:solidFill>
              <a:schemeClr val="tx2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5C89AF0-2FC8-C7ED-2031-87E9E660940F}"/>
              </a:ext>
            </a:extLst>
          </p:cNvPr>
          <p:cNvCxnSpPr>
            <a:cxnSpLocks/>
          </p:cNvCxnSpPr>
          <p:nvPr/>
        </p:nvCxnSpPr>
        <p:spPr>
          <a:xfrm>
            <a:off x="5474960" y="3209920"/>
            <a:ext cx="0" cy="1821109"/>
          </a:xfrm>
          <a:prstGeom prst="line">
            <a:avLst/>
          </a:prstGeom>
          <a:ln w="9525">
            <a:solidFill>
              <a:schemeClr val="tx2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E321C4F-7563-C43B-80AB-BBF686065036}"/>
              </a:ext>
            </a:extLst>
          </p:cNvPr>
          <p:cNvCxnSpPr>
            <a:cxnSpLocks/>
          </p:cNvCxnSpPr>
          <p:nvPr/>
        </p:nvCxnSpPr>
        <p:spPr>
          <a:xfrm>
            <a:off x="6810566" y="3244913"/>
            <a:ext cx="0" cy="1786116"/>
          </a:xfrm>
          <a:prstGeom prst="line">
            <a:avLst/>
          </a:prstGeom>
          <a:ln w="9525">
            <a:solidFill>
              <a:schemeClr val="tx2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E4F62D-19A0-2D80-CD2F-E2DB93363B3E}"/>
              </a:ext>
            </a:extLst>
          </p:cNvPr>
          <p:cNvCxnSpPr>
            <a:cxnSpLocks/>
          </p:cNvCxnSpPr>
          <p:nvPr/>
        </p:nvCxnSpPr>
        <p:spPr>
          <a:xfrm>
            <a:off x="8124730" y="3209920"/>
            <a:ext cx="10720" cy="1821109"/>
          </a:xfrm>
          <a:prstGeom prst="line">
            <a:avLst/>
          </a:prstGeom>
          <a:ln w="9525">
            <a:solidFill>
              <a:schemeClr val="tx2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B1CC157-4E5F-2EFA-DE3E-7A9959965AB2}"/>
              </a:ext>
            </a:extLst>
          </p:cNvPr>
          <p:cNvCxnSpPr>
            <a:cxnSpLocks/>
          </p:cNvCxnSpPr>
          <p:nvPr/>
        </p:nvCxnSpPr>
        <p:spPr>
          <a:xfrm>
            <a:off x="9463398" y="3209920"/>
            <a:ext cx="0" cy="1834316"/>
          </a:xfrm>
          <a:prstGeom prst="line">
            <a:avLst/>
          </a:prstGeom>
          <a:ln w="9525">
            <a:solidFill>
              <a:schemeClr val="tx2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933948C-B776-825F-0F40-493E0A6664F8}"/>
              </a:ext>
            </a:extLst>
          </p:cNvPr>
          <p:cNvSpPr txBox="1">
            <a:spLocks/>
          </p:cNvSpPr>
          <p:nvPr/>
        </p:nvSpPr>
        <p:spPr>
          <a:xfrm>
            <a:off x="2892585" y="3221827"/>
            <a:ext cx="1309568" cy="326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September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62C22206-B4B9-F202-6284-84BC53B86B7E}"/>
              </a:ext>
            </a:extLst>
          </p:cNvPr>
          <p:cNvSpPr txBox="1">
            <a:spLocks/>
          </p:cNvSpPr>
          <p:nvPr/>
        </p:nvSpPr>
        <p:spPr>
          <a:xfrm>
            <a:off x="4165392" y="3208622"/>
            <a:ext cx="1309568" cy="326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October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7B2335B1-EC1A-3D0B-A797-D030257C14F1}"/>
              </a:ext>
            </a:extLst>
          </p:cNvPr>
          <p:cNvSpPr txBox="1">
            <a:spLocks/>
          </p:cNvSpPr>
          <p:nvPr/>
        </p:nvSpPr>
        <p:spPr>
          <a:xfrm>
            <a:off x="5465195" y="3208622"/>
            <a:ext cx="1309568" cy="326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November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FA748F09-8EDD-2634-1DEE-822AE75A1686}"/>
              </a:ext>
            </a:extLst>
          </p:cNvPr>
          <p:cNvSpPr txBox="1">
            <a:spLocks/>
          </p:cNvSpPr>
          <p:nvPr/>
        </p:nvSpPr>
        <p:spPr>
          <a:xfrm>
            <a:off x="6815162" y="3221827"/>
            <a:ext cx="1309568" cy="326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December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5CDD5679-FF9A-DE01-BDDD-9A437C698DA5}"/>
              </a:ext>
            </a:extLst>
          </p:cNvPr>
          <p:cNvSpPr txBox="1">
            <a:spLocks/>
          </p:cNvSpPr>
          <p:nvPr/>
        </p:nvSpPr>
        <p:spPr>
          <a:xfrm>
            <a:off x="8114965" y="3215223"/>
            <a:ext cx="1309568" cy="326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January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60A7CAEA-9E9D-A7D4-143C-B175652638B5}"/>
              </a:ext>
            </a:extLst>
          </p:cNvPr>
          <p:cNvSpPr txBox="1">
            <a:spLocks/>
          </p:cNvSpPr>
          <p:nvPr/>
        </p:nvSpPr>
        <p:spPr>
          <a:xfrm>
            <a:off x="9455167" y="3233539"/>
            <a:ext cx="1309568" cy="326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February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068D70D1-6030-6CC3-AA93-00576463C3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3378" y="6078557"/>
            <a:ext cx="777034" cy="703031"/>
          </a:xfrm>
          <a:prstGeom prst="rect">
            <a:avLst/>
          </a:prstGeom>
        </p:spPr>
      </p:pic>
      <p:sp>
        <p:nvSpPr>
          <p:cNvPr id="47" name="Rectangle: Top Corners One Rounded and One Snipped 46">
            <a:extLst>
              <a:ext uri="{FF2B5EF4-FFF2-40B4-BE49-F238E27FC236}">
                <a16:creationId xmlns:a16="http://schemas.microsoft.com/office/drawing/2014/main" id="{D6B39EDC-7A57-D0E8-2AF4-9BB4FFF63ADA}"/>
              </a:ext>
            </a:extLst>
          </p:cNvPr>
          <p:cNvSpPr/>
          <p:nvPr/>
        </p:nvSpPr>
        <p:spPr>
          <a:xfrm rot="10800000" flipH="1">
            <a:off x="10931" y="8230"/>
            <a:ext cx="3703551" cy="1012239"/>
          </a:xfrm>
          <a:prstGeom prst="snipRoundRect">
            <a:avLst>
              <a:gd name="adj1" fmla="val 0"/>
              <a:gd name="adj2" fmla="val 50000"/>
            </a:avLst>
          </a:prstGeom>
          <a:solidFill>
            <a:srgbClr val="0040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Title 1">
            <a:extLst>
              <a:ext uri="{FF2B5EF4-FFF2-40B4-BE49-F238E27FC236}">
                <a16:creationId xmlns:a16="http://schemas.microsoft.com/office/drawing/2014/main" id="{32CB33B7-9771-83EB-560D-2B228D2E24C6}"/>
              </a:ext>
            </a:extLst>
          </p:cNvPr>
          <p:cNvSpPr txBox="1">
            <a:spLocks/>
          </p:cNvSpPr>
          <p:nvPr/>
        </p:nvSpPr>
        <p:spPr>
          <a:xfrm>
            <a:off x="479495" y="164962"/>
            <a:ext cx="3158490" cy="698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bg1"/>
                </a:solidFill>
              </a:rPr>
              <a:t>Timeline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B67B57C4-7058-6989-96B7-A020609C3613}"/>
              </a:ext>
            </a:extLst>
          </p:cNvPr>
          <p:cNvCxnSpPr>
            <a:cxnSpLocks/>
          </p:cNvCxnSpPr>
          <p:nvPr/>
        </p:nvCxnSpPr>
        <p:spPr>
          <a:xfrm>
            <a:off x="295434" y="3305170"/>
            <a:ext cx="0" cy="1757382"/>
          </a:xfrm>
          <a:prstGeom prst="line">
            <a:avLst/>
          </a:prstGeom>
          <a:ln w="9525">
            <a:solidFill>
              <a:schemeClr val="tx2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173901EF-D10D-BC97-78A9-E2233903F735}"/>
              </a:ext>
            </a:extLst>
          </p:cNvPr>
          <p:cNvSpPr txBox="1">
            <a:spLocks/>
          </p:cNvSpPr>
          <p:nvPr/>
        </p:nvSpPr>
        <p:spPr>
          <a:xfrm>
            <a:off x="273449" y="3228602"/>
            <a:ext cx="1309568" cy="326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July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919A7D7A-6066-54AA-5A52-0FF6EAB2FEC0}"/>
              </a:ext>
            </a:extLst>
          </p:cNvPr>
          <p:cNvCxnSpPr>
            <a:cxnSpLocks/>
            <a:stCxn id="67" idx="2"/>
          </p:cNvCxnSpPr>
          <p:nvPr/>
        </p:nvCxnSpPr>
        <p:spPr>
          <a:xfrm>
            <a:off x="11925817" y="3343820"/>
            <a:ext cx="1713" cy="1635955"/>
          </a:xfrm>
          <a:prstGeom prst="line">
            <a:avLst/>
          </a:prstGeom>
          <a:ln w="9525"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1FC4F1A6-1329-2FEE-F6A4-D50EF483619E}"/>
              </a:ext>
            </a:extLst>
          </p:cNvPr>
          <p:cNvSpPr txBox="1">
            <a:spLocks/>
          </p:cNvSpPr>
          <p:nvPr/>
        </p:nvSpPr>
        <p:spPr>
          <a:xfrm>
            <a:off x="10176626" y="2607317"/>
            <a:ext cx="1309568" cy="326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dirty="0">
                <a:solidFill>
                  <a:schemeClr val="accent2"/>
                </a:solidFill>
              </a:rPr>
              <a:t>June 2026</a:t>
            </a:r>
          </a:p>
        </p:txBody>
      </p:sp>
      <p:sp>
        <p:nvSpPr>
          <p:cNvPr id="67" name="Arc 66">
            <a:extLst>
              <a:ext uri="{FF2B5EF4-FFF2-40B4-BE49-F238E27FC236}">
                <a16:creationId xmlns:a16="http://schemas.microsoft.com/office/drawing/2014/main" id="{95136B6A-007F-05B7-9698-2A04A5A0E2E0}"/>
              </a:ext>
            </a:extLst>
          </p:cNvPr>
          <p:cNvSpPr/>
          <p:nvPr/>
        </p:nvSpPr>
        <p:spPr>
          <a:xfrm>
            <a:off x="10743498" y="2752660"/>
            <a:ext cx="1182319" cy="1182319"/>
          </a:xfrm>
          <a:prstGeom prst="arc">
            <a:avLst/>
          </a:prstGeom>
          <a:ln w="9525">
            <a:prstDash val="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E52F5F2F-2185-290E-89F6-679633CF54A5}"/>
              </a:ext>
            </a:extLst>
          </p:cNvPr>
          <p:cNvSpPr/>
          <p:nvPr/>
        </p:nvSpPr>
        <p:spPr>
          <a:xfrm>
            <a:off x="242174" y="4528482"/>
            <a:ext cx="157023" cy="157023"/>
          </a:xfrm>
          <a:prstGeom prst="ellipse">
            <a:avLst/>
          </a:prstGeom>
          <a:solidFill>
            <a:srgbClr val="A6CA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367DC9CA-E6B4-5A88-F3B9-939AF4A14205}"/>
              </a:ext>
            </a:extLst>
          </p:cNvPr>
          <p:cNvSpPr/>
          <p:nvPr/>
        </p:nvSpPr>
        <p:spPr>
          <a:xfrm>
            <a:off x="2346909" y="4528485"/>
            <a:ext cx="157023" cy="157023"/>
          </a:xfrm>
          <a:prstGeom prst="ellipse">
            <a:avLst/>
          </a:prstGeom>
          <a:solidFill>
            <a:srgbClr val="A6CA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51F4625D-4218-1955-59AF-C92D769D7E87}"/>
              </a:ext>
            </a:extLst>
          </p:cNvPr>
          <p:cNvSpPr/>
          <p:nvPr/>
        </p:nvSpPr>
        <p:spPr>
          <a:xfrm>
            <a:off x="4958101" y="4528484"/>
            <a:ext cx="157023" cy="157023"/>
          </a:xfrm>
          <a:prstGeom prst="ellipse">
            <a:avLst/>
          </a:prstGeom>
          <a:solidFill>
            <a:srgbClr val="A6CA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3522C0B5-4A82-BC45-6412-FD261C3B09C7}"/>
              </a:ext>
            </a:extLst>
          </p:cNvPr>
          <p:cNvSpPr/>
          <p:nvPr/>
        </p:nvSpPr>
        <p:spPr>
          <a:xfrm>
            <a:off x="5542929" y="4511996"/>
            <a:ext cx="157023" cy="157023"/>
          </a:xfrm>
          <a:prstGeom prst="ellipse">
            <a:avLst/>
          </a:prstGeom>
          <a:solidFill>
            <a:srgbClr val="A6CA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B90F5931-B474-761D-9580-81EEDA04A7AA}"/>
              </a:ext>
            </a:extLst>
          </p:cNvPr>
          <p:cNvSpPr/>
          <p:nvPr/>
        </p:nvSpPr>
        <p:spPr>
          <a:xfrm>
            <a:off x="6452536" y="4512264"/>
            <a:ext cx="157023" cy="157023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ED4C2278-E7F8-BF0B-AD66-2665B7A3941D}"/>
              </a:ext>
            </a:extLst>
          </p:cNvPr>
          <p:cNvSpPr txBox="1"/>
          <p:nvPr/>
        </p:nvSpPr>
        <p:spPr>
          <a:xfrm rot="18578892">
            <a:off x="-104766" y="4864606"/>
            <a:ext cx="1603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Building Tour + Project Kick Off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74FDBB7-D0F1-FD9A-A971-EF4DD398906B}"/>
              </a:ext>
            </a:extLst>
          </p:cNvPr>
          <p:cNvSpPr txBox="1"/>
          <p:nvPr/>
        </p:nvSpPr>
        <p:spPr>
          <a:xfrm rot="18578892">
            <a:off x="1439678" y="4972328"/>
            <a:ext cx="11739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Building Tour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D537BDCC-3B48-B0CF-F8D2-9043E9C8B524}"/>
              </a:ext>
            </a:extLst>
          </p:cNvPr>
          <p:cNvSpPr txBox="1"/>
          <p:nvPr/>
        </p:nvSpPr>
        <p:spPr>
          <a:xfrm rot="18578892">
            <a:off x="4032355" y="4981850"/>
            <a:ext cx="11739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Building Tour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A4E38B5-5196-22FC-87D8-8CF08434BF82}"/>
              </a:ext>
            </a:extLst>
          </p:cNvPr>
          <p:cNvSpPr txBox="1"/>
          <p:nvPr/>
        </p:nvSpPr>
        <p:spPr>
          <a:xfrm rot="18578892">
            <a:off x="3708790" y="5394737"/>
            <a:ext cx="23259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/>
              <a:t>Submit Grant Application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CB9958D-7597-3346-2E3F-DA8F48F7283C}"/>
              </a:ext>
            </a:extLst>
          </p:cNvPr>
          <p:cNvSpPr txBox="1"/>
          <p:nvPr/>
        </p:nvSpPr>
        <p:spPr>
          <a:xfrm rot="18578892">
            <a:off x="4939160" y="5107097"/>
            <a:ext cx="1910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Teacher Interviews + Promotional Video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15BAB98-E3A6-6754-22D6-1D6219B6D4A1}"/>
              </a:ext>
            </a:extLst>
          </p:cNvPr>
          <p:cNvSpPr txBox="1"/>
          <p:nvPr/>
        </p:nvSpPr>
        <p:spPr>
          <a:xfrm rot="18578892">
            <a:off x="5275466" y="5265391"/>
            <a:ext cx="1910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Teacher Interviews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4FC35B6C-BBF3-F39D-C5E5-EE20EEB0EF85}"/>
              </a:ext>
            </a:extLst>
          </p:cNvPr>
          <p:cNvSpPr/>
          <p:nvPr/>
        </p:nvSpPr>
        <p:spPr>
          <a:xfrm>
            <a:off x="3898150" y="4524055"/>
            <a:ext cx="157023" cy="157023"/>
          </a:xfrm>
          <a:prstGeom prst="ellipse">
            <a:avLst/>
          </a:prstGeom>
          <a:solidFill>
            <a:srgbClr val="A6CA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195F1F5B-E9F5-E866-949E-7D93333E93F6}"/>
              </a:ext>
            </a:extLst>
          </p:cNvPr>
          <p:cNvSpPr txBox="1"/>
          <p:nvPr/>
        </p:nvSpPr>
        <p:spPr>
          <a:xfrm rot="18578892">
            <a:off x="2629578" y="5133455"/>
            <a:ext cx="1604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Principal Interview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FEA13413-222A-BFAB-8F48-A943AD8393DC}"/>
              </a:ext>
            </a:extLst>
          </p:cNvPr>
          <p:cNvSpPr/>
          <p:nvPr/>
        </p:nvSpPr>
        <p:spPr>
          <a:xfrm>
            <a:off x="4163675" y="3753727"/>
            <a:ext cx="157023" cy="157023"/>
          </a:xfrm>
          <a:prstGeom prst="ellipse">
            <a:avLst/>
          </a:prstGeom>
          <a:solidFill>
            <a:srgbClr val="A6CA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992FB0EA-46FF-3230-1B81-C04F3D89E3A7}"/>
              </a:ext>
            </a:extLst>
          </p:cNvPr>
          <p:cNvSpPr/>
          <p:nvPr/>
        </p:nvSpPr>
        <p:spPr>
          <a:xfrm>
            <a:off x="4573005" y="3753726"/>
            <a:ext cx="157023" cy="157023"/>
          </a:xfrm>
          <a:prstGeom prst="ellipse">
            <a:avLst/>
          </a:prstGeom>
          <a:solidFill>
            <a:srgbClr val="A6CA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8596DA30-CAD6-08AE-2BF1-A8365B0FEE29}"/>
              </a:ext>
            </a:extLst>
          </p:cNvPr>
          <p:cNvSpPr/>
          <p:nvPr/>
        </p:nvSpPr>
        <p:spPr>
          <a:xfrm>
            <a:off x="4969524" y="3753725"/>
            <a:ext cx="157023" cy="157023"/>
          </a:xfrm>
          <a:prstGeom prst="ellipse">
            <a:avLst/>
          </a:prstGeom>
          <a:solidFill>
            <a:srgbClr val="A6CA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698B353D-759F-F31D-DDD2-262062200D7D}"/>
              </a:ext>
            </a:extLst>
          </p:cNvPr>
          <p:cNvSpPr/>
          <p:nvPr/>
        </p:nvSpPr>
        <p:spPr>
          <a:xfrm>
            <a:off x="5402237" y="3758071"/>
            <a:ext cx="157023" cy="157023"/>
          </a:xfrm>
          <a:prstGeom prst="ellipse">
            <a:avLst/>
          </a:prstGeom>
          <a:solidFill>
            <a:srgbClr val="A6CA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E663EECC-23C3-5562-ACFF-F184B1FBDAF4}"/>
              </a:ext>
            </a:extLst>
          </p:cNvPr>
          <p:cNvSpPr/>
          <p:nvPr/>
        </p:nvSpPr>
        <p:spPr>
          <a:xfrm>
            <a:off x="5864201" y="3758071"/>
            <a:ext cx="157023" cy="157023"/>
          </a:xfrm>
          <a:prstGeom prst="ellipse">
            <a:avLst/>
          </a:prstGeom>
          <a:solidFill>
            <a:srgbClr val="4E9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8E9E7008-1769-D2C7-743B-93B4FA32C9D3}"/>
              </a:ext>
            </a:extLst>
          </p:cNvPr>
          <p:cNvSpPr/>
          <p:nvPr/>
        </p:nvSpPr>
        <p:spPr>
          <a:xfrm>
            <a:off x="6726942" y="3762171"/>
            <a:ext cx="157023" cy="157023"/>
          </a:xfrm>
          <a:prstGeom prst="ellipse">
            <a:avLst/>
          </a:prstGeom>
          <a:solidFill>
            <a:srgbClr val="4E9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64589DBF-265C-CEF9-B352-151B26734694}"/>
              </a:ext>
            </a:extLst>
          </p:cNvPr>
          <p:cNvSpPr/>
          <p:nvPr/>
        </p:nvSpPr>
        <p:spPr>
          <a:xfrm>
            <a:off x="7207355" y="3749522"/>
            <a:ext cx="157023" cy="157023"/>
          </a:xfrm>
          <a:prstGeom prst="ellipse">
            <a:avLst/>
          </a:prstGeom>
          <a:solidFill>
            <a:srgbClr val="0040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1AD9D15E-1052-06CE-7120-066538EC5C86}"/>
              </a:ext>
            </a:extLst>
          </p:cNvPr>
          <p:cNvSpPr/>
          <p:nvPr/>
        </p:nvSpPr>
        <p:spPr>
          <a:xfrm>
            <a:off x="8520464" y="3762171"/>
            <a:ext cx="157023" cy="157023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A26AE32D-F972-A393-1C90-F889155035E6}"/>
              </a:ext>
            </a:extLst>
          </p:cNvPr>
          <p:cNvSpPr/>
          <p:nvPr/>
        </p:nvSpPr>
        <p:spPr>
          <a:xfrm>
            <a:off x="8074568" y="3753728"/>
            <a:ext cx="157023" cy="157023"/>
          </a:xfrm>
          <a:prstGeom prst="ellipse">
            <a:avLst/>
          </a:prstGeom>
          <a:solidFill>
            <a:srgbClr val="0040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77954B15-251E-82CA-4A64-632591B58A0C}"/>
              </a:ext>
            </a:extLst>
          </p:cNvPr>
          <p:cNvSpPr/>
          <p:nvPr/>
        </p:nvSpPr>
        <p:spPr>
          <a:xfrm>
            <a:off x="8954112" y="3762171"/>
            <a:ext cx="157023" cy="157023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4144378C-EAFD-4FB1-DAE7-16F0955B2C1F}"/>
              </a:ext>
            </a:extLst>
          </p:cNvPr>
          <p:cNvSpPr/>
          <p:nvPr/>
        </p:nvSpPr>
        <p:spPr>
          <a:xfrm>
            <a:off x="9383205" y="3746123"/>
            <a:ext cx="157023" cy="157023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F391E18A-688B-C513-B0AD-15AE18D39D35}"/>
              </a:ext>
            </a:extLst>
          </p:cNvPr>
          <p:cNvSpPr/>
          <p:nvPr/>
        </p:nvSpPr>
        <p:spPr>
          <a:xfrm>
            <a:off x="9791864" y="3753728"/>
            <a:ext cx="157023" cy="157023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AA40D000-A32B-B05A-B4D3-251CD075F102}"/>
              </a:ext>
            </a:extLst>
          </p:cNvPr>
          <p:cNvSpPr/>
          <p:nvPr/>
        </p:nvSpPr>
        <p:spPr>
          <a:xfrm>
            <a:off x="10252791" y="3753728"/>
            <a:ext cx="157023" cy="15702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E6937C7F-DC81-0BD5-7CC2-E80563DE039C}"/>
              </a:ext>
            </a:extLst>
          </p:cNvPr>
          <p:cNvSpPr/>
          <p:nvPr/>
        </p:nvSpPr>
        <p:spPr>
          <a:xfrm>
            <a:off x="10613330" y="3737680"/>
            <a:ext cx="157023" cy="15702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325533B3-2AED-D42E-3A01-7BC6C572B5C3}"/>
              </a:ext>
            </a:extLst>
          </p:cNvPr>
          <p:cNvSpPr/>
          <p:nvPr/>
        </p:nvSpPr>
        <p:spPr>
          <a:xfrm>
            <a:off x="7772412" y="4536193"/>
            <a:ext cx="157023" cy="157023"/>
          </a:xfrm>
          <a:prstGeom prst="ellipse">
            <a:avLst/>
          </a:prstGeom>
          <a:solidFill>
            <a:srgbClr val="0040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870EDF81-2F7A-C680-B2A9-B8D8E0BE5FD9}"/>
              </a:ext>
            </a:extLst>
          </p:cNvPr>
          <p:cNvSpPr txBox="1"/>
          <p:nvPr/>
        </p:nvSpPr>
        <p:spPr>
          <a:xfrm rot="18578892">
            <a:off x="5751475" y="5469123"/>
            <a:ext cx="25472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/>
              <a:t>School Board Presentation</a:t>
            </a:r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E9ADF7E4-C38F-049F-F60D-A22FE10C844B}"/>
              </a:ext>
            </a:extLst>
          </p:cNvPr>
          <p:cNvSpPr/>
          <p:nvPr/>
        </p:nvSpPr>
        <p:spPr>
          <a:xfrm>
            <a:off x="8868683" y="4536192"/>
            <a:ext cx="157023" cy="157023"/>
          </a:xfrm>
          <a:prstGeom prst="ellipse">
            <a:avLst/>
          </a:prstGeom>
          <a:solidFill>
            <a:srgbClr val="0040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766DFCB0-5682-FD05-9CDF-D63B4EB970BB}"/>
              </a:ext>
            </a:extLst>
          </p:cNvPr>
          <p:cNvSpPr txBox="1"/>
          <p:nvPr/>
        </p:nvSpPr>
        <p:spPr>
          <a:xfrm rot="18578892">
            <a:off x="7371147" y="5210284"/>
            <a:ext cx="1910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Facilities Committee Presentation</a:t>
            </a: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7A853514-63EB-CB3C-375D-50A82014FC02}"/>
              </a:ext>
            </a:extLst>
          </p:cNvPr>
          <p:cNvSpPr/>
          <p:nvPr/>
        </p:nvSpPr>
        <p:spPr>
          <a:xfrm>
            <a:off x="9625643" y="4533096"/>
            <a:ext cx="157023" cy="157023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47465ED7-A2BE-35C9-34E1-680891D16090}"/>
              </a:ext>
            </a:extLst>
          </p:cNvPr>
          <p:cNvSpPr txBox="1"/>
          <p:nvPr/>
        </p:nvSpPr>
        <p:spPr>
          <a:xfrm rot="18578892">
            <a:off x="7544364" y="5534049"/>
            <a:ext cx="25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/>
              <a:t>School Board Presentation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7DD498B7-C6DB-AF28-DFF0-53D193160A68}"/>
              </a:ext>
            </a:extLst>
          </p:cNvPr>
          <p:cNvSpPr txBox="1"/>
          <p:nvPr/>
        </p:nvSpPr>
        <p:spPr>
          <a:xfrm rot="18578892">
            <a:off x="2203509" y="4335727"/>
            <a:ext cx="1604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Weekly Meetings</a:t>
            </a:r>
          </a:p>
        </p:txBody>
      </p: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2A608F5D-FFB0-4DD5-CBD5-4F8E99482018}"/>
              </a:ext>
            </a:extLst>
          </p:cNvPr>
          <p:cNvGrpSpPr/>
          <p:nvPr/>
        </p:nvGrpSpPr>
        <p:grpSpPr>
          <a:xfrm>
            <a:off x="8327372" y="382994"/>
            <a:ext cx="3568780" cy="1963450"/>
            <a:chOff x="3552825" y="1123950"/>
            <a:chExt cx="3568780" cy="1963450"/>
          </a:xfrm>
        </p:grpSpPr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E6478C46-D08F-1E56-8D20-6DE9B7000054}"/>
                </a:ext>
              </a:extLst>
            </p:cNvPr>
            <p:cNvSpPr/>
            <p:nvPr/>
          </p:nvSpPr>
          <p:spPr>
            <a:xfrm>
              <a:off x="3788693" y="1399034"/>
              <a:ext cx="157023" cy="157023"/>
            </a:xfrm>
            <a:prstGeom prst="ellipse">
              <a:avLst/>
            </a:prstGeom>
            <a:solidFill>
              <a:srgbClr val="A6CAE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B18BBCF3-28DF-4865-AD3D-1701D8F34AE8}"/>
                </a:ext>
              </a:extLst>
            </p:cNvPr>
            <p:cNvSpPr/>
            <p:nvPr/>
          </p:nvSpPr>
          <p:spPr>
            <a:xfrm>
              <a:off x="3788694" y="1715893"/>
              <a:ext cx="157023" cy="157023"/>
            </a:xfrm>
            <a:prstGeom prst="ellipse">
              <a:avLst/>
            </a:prstGeom>
            <a:solidFill>
              <a:srgbClr val="4E95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7BE1FE2A-4B3F-D74A-877C-7E0B7E33A8E9}"/>
                </a:ext>
              </a:extLst>
            </p:cNvPr>
            <p:cNvSpPr/>
            <p:nvPr/>
          </p:nvSpPr>
          <p:spPr>
            <a:xfrm>
              <a:off x="3802454" y="2049769"/>
              <a:ext cx="157023" cy="157023"/>
            </a:xfrm>
            <a:prstGeom prst="ellipse">
              <a:avLst/>
            </a:prstGeom>
            <a:solidFill>
              <a:srgbClr val="00408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D4B8D337-95F8-2A03-265E-0C73415687B6}"/>
                </a:ext>
              </a:extLst>
            </p:cNvPr>
            <p:cNvSpPr/>
            <p:nvPr/>
          </p:nvSpPr>
          <p:spPr>
            <a:xfrm>
              <a:off x="3802455" y="2340692"/>
              <a:ext cx="157023" cy="157023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86372BAF-1CCA-A71B-1E82-975C3B85779D}"/>
                </a:ext>
              </a:extLst>
            </p:cNvPr>
            <p:cNvSpPr/>
            <p:nvPr/>
          </p:nvSpPr>
          <p:spPr>
            <a:xfrm>
              <a:off x="3802454" y="2662950"/>
              <a:ext cx="157023" cy="15702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533F5C59-9987-1BC4-AD27-E6D21DDA04CB}"/>
                </a:ext>
              </a:extLst>
            </p:cNvPr>
            <p:cNvSpPr txBox="1"/>
            <p:nvPr/>
          </p:nvSpPr>
          <p:spPr>
            <a:xfrm>
              <a:off x="4061944" y="1239395"/>
              <a:ext cx="3059661" cy="167712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dirty="0"/>
                <a:t>Existing Conditions Analysis</a:t>
              </a:r>
            </a:p>
            <a:p>
              <a:pPr>
                <a:lnSpc>
                  <a:spcPct val="150000"/>
                </a:lnSpc>
              </a:pPr>
              <a:r>
                <a:rPr lang="en-US" sz="1400" dirty="0"/>
                <a:t>Space Optimization</a:t>
              </a:r>
            </a:p>
            <a:p>
              <a:pPr>
                <a:lnSpc>
                  <a:spcPct val="150000"/>
                </a:lnSpc>
              </a:pPr>
              <a:r>
                <a:rPr lang="en-US" sz="1400" dirty="0"/>
                <a:t>Design Options</a:t>
              </a:r>
            </a:p>
            <a:p>
              <a:pPr>
                <a:lnSpc>
                  <a:spcPct val="150000"/>
                </a:lnSpc>
              </a:pPr>
              <a:r>
                <a:rPr lang="en-US" sz="1400" dirty="0"/>
                <a:t>Cost Estimating</a:t>
              </a:r>
            </a:p>
            <a:p>
              <a:pPr>
                <a:lnSpc>
                  <a:spcPct val="150000"/>
                </a:lnSpc>
              </a:pPr>
              <a:r>
                <a:rPr lang="en-US" sz="1400" dirty="0"/>
                <a:t>Community Engagement</a:t>
              </a:r>
            </a:p>
          </p:txBody>
        </p:sp>
        <p:sp>
          <p:nvSpPr>
            <p:cNvPr id="126" name="Rectangle: Rounded Corners 125">
              <a:extLst>
                <a:ext uri="{FF2B5EF4-FFF2-40B4-BE49-F238E27FC236}">
                  <a16:creationId xmlns:a16="http://schemas.microsoft.com/office/drawing/2014/main" id="{3BFEBC7E-1838-56B1-79A6-1D8CAC75DB74}"/>
                </a:ext>
              </a:extLst>
            </p:cNvPr>
            <p:cNvSpPr/>
            <p:nvPr/>
          </p:nvSpPr>
          <p:spPr>
            <a:xfrm>
              <a:off x="3552825" y="1123950"/>
              <a:ext cx="3331138" cy="1963450"/>
            </a:xfrm>
            <a:prstGeom prst="roundRect">
              <a:avLst>
                <a:gd name="adj" fmla="val 9148"/>
              </a:avLst>
            </a:prstGeom>
            <a:noFill/>
            <a:ln>
              <a:solidFill>
                <a:srgbClr val="00408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30" name="TextBox 129">
            <a:extLst>
              <a:ext uri="{FF2B5EF4-FFF2-40B4-BE49-F238E27FC236}">
                <a16:creationId xmlns:a16="http://schemas.microsoft.com/office/drawing/2014/main" id="{1E301CD1-2FC0-AADC-B52C-FA837B19E08D}"/>
              </a:ext>
            </a:extLst>
          </p:cNvPr>
          <p:cNvSpPr txBox="1"/>
          <p:nvPr/>
        </p:nvSpPr>
        <p:spPr>
          <a:xfrm>
            <a:off x="10600561" y="4020932"/>
            <a:ext cx="1234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accent2"/>
                </a:solidFill>
              </a:rPr>
              <a:t>Community Engagement</a:t>
            </a: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81F03E44-9727-35FA-7837-1B2E6254DB5F}"/>
              </a:ext>
            </a:extLst>
          </p:cNvPr>
          <p:cNvSpPr/>
          <p:nvPr/>
        </p:nvSpPr>
        <p:spPr>
          <a:xfrm>
            <a:off x="6554845" y="4517082"/>
            <a:ext cx="157023" cy="15702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881BF1FE-880E-FDA0-D504-D1E1FC5D8D55}"/>
              </a:ext>
            </a:extLst>
          </p:cNvPr>
          <p:cNvSpPr/>
          <p:nvPr/>
        </p:nvSpPr>
        <p:spPr>
          <a:xfrm>
            <a:off x="6662797" y="4517081"/>
            <a:ext cx="157023" cy="157023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A6B1DE31-C3DD-39B6-E996-E994E0AFC001}"/>
              </a:ext>
            </a:extLst>
          </p:cNvPr>
          <p:cNvSpPr/>
          <p:nvPr/>
        </p:nvSpPr>
        <p:spPr>
          <a:xfrm>
            <a:off x="7585680" y="3746122"/>
            <a:ext cx="157023" cy="157023"/>
          </a:xfrm>
          <a:prstGeom prst="ellipse">
            <a:avLst/>
          </a:prstGeom>
          <a:solidFill>
            <a:srgbClr val="0040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BDCA560E-38A6-3E3E-A6BF-349F18DCA4C7}"/>
              </a:ext>
            </a:extLst>
          </p:cNvPr>
          <p:cNvSpPr/>
          <p:nvPr/>
        </p:nvSpPr>
        <p:spPr>
          <a:xfrm>
            <a:off x="6275511" y="3753725"/>
            <a:ext cx="157023" cy="157023"/>
          </a:xfrm>
          <a:prstGeom prst="ellipse">
            <a:avLst/>
          </a:prstGeom>
          <a:solidFill>
            <a:srgbClr val="4E9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4E53E355-919A-A7B1-33C2-DA3CA58AB613}"/>
              </a:ext>
            </a:extLst>
          </p:cNvPr>
          <p:cNvSpPr/>
          <p:nvPr/>
        </p:nvSpPr>
        <p:spPr>
          <a:xfrm>
            <a:off x="3787484" y="3753725"/>
            <a:ext cx="157023" cy="157023"/>
          </a:xfrm>
          <a:prstGeom prst="ellipse">
            <a:avLst/>
          </a:prstGeom>
          <a:solidFill>
            <a:srgbClr val="A6CA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BEA7EDB5-52F1-7D2C-2EA7-F181B1B303B1}"/>
              </a:ext>
            </a:extLst>
          </p:cNvPr>
          <p:cNvSpPr/>
          <p:nvPr/>
        </p:nvSpPr>
        <p:spPr>
          <a:xfrm>
            <a:off x="3445594" y="3777092"/>
            <a:ext cx="157023" cy="157023"/>
          </a:xfrm>
          <a:prstGeom prst="ellipse">
            <a:avLst/>
          </a:prstGeom>
          <a:solidFill>
            <a:srgbClr val="A6CA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6" name="Oval 135">
            <a:extLst>
              <a:ext uri="{FF2B5EF4-FFF2-40B4-BE49-F238E27FC236}">
                <a16:creationId xmlns:a16="http://schemas.microsoft.com/office/drawing/2014/main" id="{E90358C6-1FC8-8538-4F4E-B37C91C25537}"/>
              </a:ext>
            </a:extLst>
          </p:cNvPr>
          <p:cNvSpPr/>
          <p:nvPr/>
        </p:nvSpPr>
        <p:spPr>
          <a:xfrm>
            <a:off x="7292267" y="4511996"/>
            <a:ext cx="157023" cy="157023"/>
          </a:xfrm>
          <a:prstGeom prst="ellipse">
            <a:avLst/>
          </a:prstGeom>
          <a:solidFill>
            <a:srgbClr val="A6CA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2F3F85FC-FAE5-1D8E-F27D-4FAA8C238A87}"/>
              </a:ext>
            </a:extLst>
          </p:cNvPr>
          <p:cNvSpPr txBox="1"/>
          <p:nvPr/>
        </p:nvSpPr>
        <p:spPr>
          <a:xfrm rot="18578892">
            <a:off x="5133600" y="5544896"/>
            <a:ext cx="26792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Project Review - Superintendent</a:t>
            </a:r>
          </a:p>
        </p:txBody>
      </p:sp>
    </p:spTree>
    <p:extLst>
      <p:ext uri="{BB962C8B-B14F-4D97-AF65-F5344CB8AC3E}">
        <p14:creationId xmlns:p14="http://schemas.microsoft.com/office/powerpoint/2010/main" val="3515337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B864D3-4100-CFB9-97F8-15F776F77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8E9FCB79-AB74-E028-C61C-7BFFB976BE46}"/>
              </a:ext>
            </a:extLst>
          </p:cNvPr>
          <p:cNvSpPr/>
          <p:nvPr/>
        </p:nvSpPr>
        <p:spPr>
          <a:xfrm>
            <a:off x="5328693" y="951513"/>
            <a:ext cx="2330433" cy="483492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5C576D4-72BD-6733-FBE9-38CBDFBD69C1}"/>
              </a:ext>
            </a:extLst>
          </p:cNvPr>
          <p:cNvSpPr/>
          <p:nvPr/>
        </p:nvSpPr>
        <p:spPr>
          <a:xfrm>
            <a:off x="4988166" y="1895367"/>
            <a:ext cx="2982057" cy="483492"/>
          </a:xfrm>
          <a:prstGeom prst="round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572F3A7-A503-7635-4858-A1A0FE1D48F0}"/>
              </a:ext>
            </a:extLst>
          </p:cNvPr>
          <p:cNvCxnSpPr>
            <a:cxnSpLocks/>
          </p:cNvCxnSpPr>
          <p:nvPr/>
        </p:nvCxnSpPr>
        <p:spPr>
          <a:xfrm>
            <a:off x="2561515" y="1186161"/>
            <a:ext cx="0" cy="1450851"/>
          </a:xfrm>
          <a:prstGeom prst="line">
            <a:avLst/>
          </a:prstGeom>
          <a:ln w="9525">
            <a:solidFill>
              <a:schemeClr val="tx2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030FA43-53A5-3440-3E01-4A13E8198245}"/>
              </a:ext>
            </a:extLst>
          </p:cNvPr>
          <p:cNvCxnSpPr>
            <a:cxnSpLocks/>
            <a:stCxn id="29" idx="2"/>
            <a:endCxn id="54" idx="0"/>
          </p:cNvCxnSpPr>
          <p:nvPr/>
        </p:nvCxnSpPr>
        <p:spPr>
          <a:xfrm flipH="1">
            <a:off x="6487012" y="1435005"/>
            <a:ext cx="6898" cy="1202298"/>
          </a:xfrm>
          <a:prstGeom prst="line">
            <a:avLst/>
          </a:prstGeom>
          <a:ln w="9525">
            <a:solidFill>
              <a:schemeClr val="tx2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3AC8ED9-883D-BA1A-2612-CBF3264BCBFB}"/>
              </a:ext>
            </a:extLst>
          </p:cNvPr>
          <p:cNvCxnSpPr>
            <a:cxnSpLocks/>
            <a:endCxn id="78" idx="0"/>
          </p:cNvCxnSpPr>
          <p:nvPr/>
        </p:nvCxnSpPr>
        <p:spPr>
          <a:xfrm>
            <a:off x="9563917" y="1151904"/>
            <a:ext cx="22582" cy="1485108"/>
          </a:xfrm>
          <a:prstGeom prst="line">
            <a:avLst/>
          </a:prstGeom>
          <a:ln w="9525">
            <a:solidFill>
              <a:schemeClr val="tx2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36DC7F0B-A7E0-1B74-8D77-D4C7A77957E3}"/>
              </a:ext>
            </a:extLst>
          </p:cNvPr>
          <p:cNvSpPr txBox="1">
            <a:spLocks/>
          </p:cNvSpPr>
          <p:nvPr/>
        </p:nvSpPr>
        <p:spPr>
          <a:xfrm>
            <a:off x="5456277" y="1983408"/>
            <a:ext cx="2445556" cy="326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dirty="0">
                <a:solidFill>
                  <a:schemeClr val="bg1"/>
                </a:solidFill>
              </a:rPr>
              <a:t>Space Optimization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786AAF49-F9A7-3C66-4044-0C68E281C10C}"/>
              </a:ext>
            </a:extLst>
          </p:cNvPr>
          <p:cNvSpPr txBox="1">
            <a:spLocks/>
          </p:cNvSpPr>
          <p:nvPr/>
        </p:nvSpPr>
        <p:spPr>
          <a:xfrm>
            <a:off x="5614633" y="1047991"/>
            <a:ext cx="2014014" cy="326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dirty="0">
                <a:solidFill>
                  <a:schemeClr val="bg1"/>
                </a:solidFill>
              </a:rPr>
              <a:t>Define Project Goals</a:t>
            </a:r>
          </a:p>
        </p:txBody>
      </p:sp>
      <p:pic>
        <p:nvPicPr>
          <p:cNvPr id="30" name="Graphic 29" descr="Pencil with solid fill">
            <a:extLst>
              <a:ext uri="{FF2B5EF4-FFF2-40B4-BE49-F238E27FC236}">
                <a16:creationId xmlns:a16="http://schemas.microsoft.com/office/drawing/2014/main" id="{9CA5293B-8524-C03F-4A07-24EAAB5442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98721" y="805970"/>
            <a:ext cx="510540" cy="510540"/>
          </a:xfrm>
          <a:prstGeom prst="rect">
            <a:avLst/>
          </a:prstGeom>
        </p:spPr>
      </p:pic>
      <p:pic>
        <p:nvPicPr>
          <p:cNvPr id="34" name="Graphic 33" descr="Clipboard Checked with solid fill">
            <a:extLst>
              <a:ext uri="{FF2B5EF4-FFF2-40B4-BE49-F238E27FC236}">
                <a16:creationId xmlns:a16="http://schemas.microsoft.com/office/drawing/2014/main" id="{39D6A8E7-7E34-2E14-3969-622E9F4A9B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86248" y="1720816"/>
            <a:ext cx="615153" cy="615153"/>
          </a:xfrm>
          <a:prstGeom prst="rect">
            <a:avLst/>
          </a:prstGeom>
        </p:spPr>
      </p:pic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E5CD14B4-8FD0-5EAC-4933-34E2E89497C6}"/>
              </a:ext>
            </a:extLst>
          </p:cNvPr>
          <p:cNvCxnSpPr>
            <a:cxnSpLocks/>
            <a:stCxn id="29" idx="1"/>
          </p:cNvCxnSpPr>
          <p:nvPr/>
        </p:nvCxnSpPr>
        <p:spPr>
          <a:xfrm flipH="1" flipV="1">
            <a:off x="2561515" y="1151904"/>
            <a:ext cx="2767178" cy="41355"/>
          </a:xfrm>
          <a:prstGeom prst="line">
            <a:avLst/>
          </a:prstGeom>
          <a:ln w="9525">
            <a:solidFill>
              <a:schemeClr val="tx2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4C2135F-AB19-F6FD-83BA-969731E561FE}"/>
              </a:ext>
            </a:extLst>
          </p:cNvPr>
          <p:cNvCxnSpPr>
            <a:cxnSpLocks/>
            <a:endCxn id="27" idx="3"/>
          </p:cNvCxnSpPr>
          <p:nvPr/>
        </p:nvCxnSpPr>
        <p:spPr>
          <a:xfrm flipH="1">
            <a:off x="7628647" y="1193259"/>
            <a:ext cx="1935270" cy="17854"/>
          </a:xfrm>
          <a:prstGeom prst="line">
            <a:avLst/>
          </a:prstGeom>
          <a:ln w="9525">
            <a:solidFill>
              <a:schemeClr val="tx2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611D1E9-5E95-01FF-1925-8F62A7957AD0}"/>
              </a:ext>
            </a:extLst>
          </p:cNvPr>
          <p:cNvSpPr/>
          <p:nvPr/>
        </p:nvSpPr>
        <p:spPr>
          <a:xfrm>
            <a:off x="8113187" y="1895367"/>
            <a:ext cx="2912200" cy="483492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073EF4D-EDFE-69D6-0F56-138E890FFE75}"/>
              </a:ext>
            </a:extLst>
          </p:cNvPr>
          <p:cNvSpPr/>
          <p:nvPr/>
        </p:nvSpPr>
        <p:spPr>
          <a:xfrm>
            <a:off x="782502" y="1897079"/>
            <a:ext cx="4071918" cy="483492"/>
          </a:xfrm>
          <a:prstGeom prst="round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856D530A-8399-9958-C552-0B6F2EB666C5}"/>
              </a:ext>
            </a:extLst>
          </p:cNvPr>
          <p:cNvSpPr txBox="1">
            <a:spLocks/>
          </p:cNvSpPr>
          <p:nvPr/>
        </p:nvSpPr>
        <p:spPr>
          <a:xfrm>
            <a:off x="1774387" y="1978516"/>
            <a:ext cx="2800257" cy="326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dirty="0">
                <a:solidFill>
                  <a:schemeClr val="bg1"/>
                </a:solidFill>
              </a:rPr>
              <a:t>Existing Conditions Analysis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3449D747-1A4D-02D1-7040-E3167853A517}"/>
              </a:ext>
            </a:extLst>
          </p:cNvPr>
          <p:cNvSpPr txBox="1">
            <a:spLocks/>
          </p:cNvSpPr>
          <p:nvPr/>
        </p:nvSpPr>
        <p:spPr>
          <a:xfrm>
            <a:off x="8566199" y="1969348"/>
            <a:ext cx="2144482" cy="326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dirty="0">
                <a:solidFill>
                  <a:schemeClr val="bg1"/>
                </a:solidFill>
              </a:rPr>
              <a:t>Cost Estimating</a:t>
            </a:r>
          </a:p>
        </p:txBody>
      </p:sp>
      <p:pic>
        <p:nvPicPr>
          <p:cNvPr id="32" name="Graphic 31" descr="Scribble with solid fill">
            <a:extLst>
              <a:ext uri="{FF2B5EF4-FFF2-40B4-BE49-F238E27FC236}">
                <a16:creationId xmlns:a16="http://schemas.microsoft.com/office/drawing/2014/main" id="{51BDCD05-0048-92C9-952B-1C3EF4D5E2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5734" y="1586071"/>
            <a:ext cx="737617" cy="737617"/>
          </a:xfrm>
          <a:prstGeom prst="rect">
            <a:avLst/>
          </a:prstGeom>
        </p:spPr>
      </p:pic>
      <p:pic>
        <p:nvPicPr>
          <p:cNvPr id="36" name="Graphic 35" descr="Dollar with solid fill">
            <a:extLst>
              <a:ext uri="{FF2B5EF4-FFF2-40B4-BE49-F238E27FC236}">
                <a16:creationId xmlns:a16="http://schemas.microsoft.com/office/drawing/2014/main" id="{556B5ED8-2CCE-253B-A04D-876101A84D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233661" y="1766880"/>
            <a:ext cx="543159" cy="543159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AE2ABD83-72A2-62BA-601E-8AA7C8F6FD1E}"/>
              </a:ext>
            </a:extLst>
          </p:cNvPr>
          <p:cNvSpPr txBox="1"/>
          <p:nvPr/>
        </p:nvSpPr>
        <p:spPr>
          <a:xfrm>
            <a:off x="1051560" y="2760752"/>
            <a:ext cx="3841524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>
              <a:tabLst>
                <a:tab pos="169863" algn="l"/>
              </a:tabLst>
            </a:pPr>
            <a:r>
              <a:rPr lang="en-US" sz="1200" b="1" dirty="0"/>
              <a:t>Hazardous Materials</a:t>
            </a:r>
          </a:p>
          <a:p>
            <a:pPr marL="230188" lvl="2" indent="-230188">
              <a:buFont typeface="Arial" panose="020B0604020202020204" pitchFamily="34" charset="0"/>
              <a:buChar char="•"/>
              <a:tabLst>
                <a:tab pos="169863" algn="l"/>
              </a:tabLst>
            </a:pPr>
            <a:r>
              <a:rPr lang="en-US" sz="1200" dirty="0"/>
              <a:t>Presence of asbestos flooring</a:t>
            </a:r>
          </a:p>
          <a:p>
            <a:pPr marL="230188" lvl="2" indent="-230188">
              <a:buFont typeface="Arial" panose="020B0604020202020204" pitchFamily="34" charset="0"/>
              <a:buChar char="•"/>
              <a:tabLst>
                <a:tab pos="169863" algn="l"/>
              </a:tabLst>
            </a:pPr>
            <a:r>
              <a:rPr lang="en-US" sz="1200" dirty="0"/>
              <a:t>Water tank needs arsenic treatment system </a:t>
            </a:r>
          </a:p>
          <a:p>
            <a:pPr marL="0" lvl="2">
              <a:tabLst>
                <a:tab pos="169863" algn="l"/>
              </a:tabLst>
            </a:pPr>
            <a:r>
              <a:rPr lang="en-US" sz="1200" b="1" dirty="0"/>
              <a:t>Safety &amp; Security</a:t>
            </a:r>
          </a:p>
          <a:p>
            <a:pPr marL="230188" lvl="2" indent="-230188">
              <a:buFont typeface="Arial" panose="020B0604020202020204" pitchFamily="34" charset="0"/>
              <a:buChar char="•"/>
              <a:tabLst>
                <a:tab pos="169863" algn="l"/>
              </a:tabLst>
            </a:pPr>
            <a:r>
              <a:rPr lang="en-US" sz="1200" dirty="0"/>
              <a:t>Missing Secure Entry Vestibule</a:t>
            </a:r>
          </a:p>
          <a:p>
            <a:pPr marL="230188" lvl="2" indent="-230188">
              <a:buFont typeface="Arial" panose="020B0604020202020204" pitchFamily="34" charset="0"/>
              <a:buChar char="•"/>
              <a:tabLst>
                <a:tab pos="169863" algn="l"/>
              </a:tabLst>
            </a:pPr>
            <a:r>
              <a:rPr lang="en-US" sz="1200" dirty="0"/>
              <a:t>Missing sprinkler system </a:t>
            </a:r>
          </a:p>
          <a:p>
            <a:pPr marL="230188" lvl="2" indent="-230188">
              <a:buFont typeface="Arial" panose="020B0604020202020204" pitchFamily="34" charset="0"/>
              <a:buChar char="•"/>
              <a:tabLst>
                <a:tab pos="169863" algn="l"/>
              </a:tabLst>
            </a:pPr>
            <a:r>
              <a:rPr lang="en-US" sz="1200" dirty="0"/>
              <a:t>ADA compliance issues (restrooms, science labs, administration, counseling suite)</a:t>
            </a:r>
          </a:p>
          <a:p>
            <a:pPr marL="230188" lvl="2" indent="-230188">
              <a:buFont typeface="Arial" panose="020B0604020202020204" pitchFamily="34" charset="0"/>
              <a:buChar char="•"/>
              <a:tabLst>
                <a:tab pos="169863" algn="l"/>
              </a:tabLst>
            </a:pPr>
            <a:r>
              <a:rPr lang="en-US" sz="1200" dirty="0"/>
              <a:t>Seed program building in disrepair</a:t>
            </a:r>
          </a:p>
          <a:p>
            <a:pPr marL="0" lvl="2">
              <a:tabLst>
                <a:tab pos="169863" algn="l"/>
              </a:tabLst>
            </a:pPr>
            <a:r>
              <a:rPr lang="en-US" sz="1200" b="1" dirty="0"/>
              <a:t>Inadequate / End of Useful Life</a:t>
            </a:r>
          </a:p>
          <a:p>
            <a:pPr marL="230188" lvl="2" indent="-230188">
              <a:buFont typeface="Arial" panose="020B0604020202020204" pitchFamily="34" charset="0"/>
              <a:buChar char="•"/>
              <a:tabLst>
                <a:tab pos="169863" algn="l"/>
              </a:tabLst>
            </a:pPr>
            <a:r>
              <a:rPr lang="en-US" sz="1200" dirty="0"/>
              <a:t>plumbing </a:t>
            </a:r>
          </a:p>
          <a:p>
            <a:pPr marL="230188" lvl="2" indent="-230188">
              <a:buFont typeface="Arial" panose="020B0604020202020204" pitchFamily="34" charset="0"/>
              <a:buChar char="•"/>
              <a:tabLst>
                <a:tab pos="169863" algn="l"/>
              </a:tabLst>
            </a:pPr>
            <a:r>
              <a:rPr lang="en-US" sz="1200" dirty="0"/>
              <a:t>ventilation system </a:t>
            </a:r>
          </a:p>
          <a:p>
            <a:pPr marL="230188" lvl="2" indent="-230188">
              <a:buFont typeface="Arial" panose="020B0604020202020204" pitchFamily="34" charset="0"/>
              <a:buChar char="•"/>
              <a:tabLst>
                <a:tab pos="169863" algn="l"/>
              </a:tabLst>
            </a:pPr>
            <a:r>
              <a:rPr lang="en-US" sz="1200" dirty="0"/>
              <a:t>heating and cooling system upgrade</a:t>
            </a:r>
          </a:p>
          <a:p>
            <a:pPr marL="230188" lvl="2" indent="-230188">
              <a:buFont typeface="Arial" panose="020B0604020202020204" pitchFamily="34" charset="0"/>
              <a:buChar char="•"/>
              <a:tabLst>
                <a:tab pos="169863" algn="l"/>
              </a:tabLst>
            </a:pPr>
            <a:r>
              <a:rPr lang="en-US" sz="1200" dirty="0"/>
              <a:t>electrical system</a:t>
            </a:r>
          </a:p>
          <a:p>
            <a:pPr marL="230188" lvl="2" indent="-230188">
              <a:buFont typeface="Arial" panose="020B0604020202020204" pitchFamily="34" charset="0"/>
              <a:buChar char="•"/>
              <a:tabLst>
                <a:tab pos="169863" algn="l"/>
              </a:tabLst>
            </a:pPr>
            <a:r>
              <a:rPr lang="en-US" sz="1200" dirty="0"/>
              <a:t>Science labs </a:t>
            </a:r>
          </a:p>
          <a:p>
            <a:pPr marL="230188" lvl="2" indent="-230188">
              <a:buFont typeface="Arial" panose="020B0604020202020204" pitchFamily="34" charset="0"/>
              <a:buChar char="•"/>
              <a:tabLst>
                <a:tab pos="169863" algn="l"/>
              </a:tabLst>
            </a:pPr>
            <a:r>
              <a:rPr lang="en-US" sz="1200" dirty="0"/>
              <a:t>Student restrooms </a:t>
            </a:r>
          </a:p>
          <a:p>
            <a:pPr marL="230188" lvl="2" indent="-230188">
              <a:buFont typeface="Arial" panose="020B0604020202020204" pitchFamily="34" charset="0"/>
              <a:buChar char="•"/>
              <a:tabLst>
                <a:tab pos="169863" algn="l"/>
              </a:tabLst>
            </a:pPr>
            <a:r>
              <a:rPr lang="en-US" sz="1200" dirty="0"/>
              <a:t>Locker Rooms </a:t>
            </a:r>
          </a:p>
          <a:p>
            <a:pPr marL="230188" lvl="2" indent="-230188">
              <a:buFont typeface="Arial" panose="020B0604020202020204" pitchFamily="34" charset="0"/>
              <a:buChar char="•"/>
              <a:tabLst>
                <a:tab pos="169863" algn="l"/>
              </a:tabLst>
            </a:pPr>
            <a:r>
              <a:rPr lang="en-US" sz="1200" dirty="0"/>
              <a:t>Auditorium seating </a:t>
            </a:r>
          </a:p>
          <a:p>
            <a:pPr marL="230188" indent="-230188">
              <a:buFont typeface="Arial" panose="020B0604020202020204" pitchFamily="34" charset="0"/>
              <a:buChar char="•"/>
              <a:tabLst>
                <a:tab pos="169863" algn="l"/>
              </a:tabLst>
            </a:pPr>
            <a:endParaRPr lang="en-US" sz="1200" dirty="0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6C512367-B7BB-3D30-B269-6D0C454D89E8}"/>
              </a:ext>
            </a:extLst>
          </p:cNvPr>
          <p:cNvSpPr/>
          <p:nvPr/>
        </p:nvSpPr>
        <p:spPr>
          <a:xfrm>
            <a:off x="782502" y="2620611"/>
            <a:ext cx="4071919" cy="3665316"/>
          </a:xfrm>
          <a:prstGeom prst="roundRect">
            <a:avLst>
              <a:gd name="adj" fmla="val 8208"/>
            </a:avLst>
          </a:prstGeom>
          <a:noFill/>
          <a:ln w="9525">
            <a:solidFill>
              <a:schemeClr val="tx2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3C5114E1-FE09-696C-EEC4-EDA734347CEC}"/>
              </a:ext>
            </a:extLst>
          </p:cNvPr>
          <p:cNvSpPr/>
          <p:nvPr/>
        </p:nvSpPr>
        <p:spPr>
          <a:xfrm>
            <a:off x="4995984" y="2637303"/>
            <a:ext cx="2982056" cy="2688271"/>
          </a:xfrm>
          <a:prstGeom prst="roundRect">
            <a:avLst>
              <a:gd name="adj" fmla="val 8208"/>
            </a:avLst>
          </a:prstGeom>
          <a:noFill/>
          <a:ln w="9525">
            <a:solidFill>
              <a:schemeClr val="tx2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CA8210E-3E1A-E4E8-7CAE-7FE9DB9CAE0E}"/>
              </a:ext>
            </a:extLst>
          </p:cNvPr>
          <p:cNvSpPr txBox="1"/>
          <p:nvPr/>
        </p:nvSpPr>
        <p:spPr>
          <a:xfrm>
            <a:off x="5060220" y="2696422"/>
            <a:ext cx="280841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0188" lvl="2" indent="-230188">
              <a:buFont typeface="Arial" panose="020B0604020202020204" pitchFamily="34" charset="0"/>
              <a:buChar char="•"/>
              <a:tabLst>
                <a:tab pos="169863" algn="l"/>
              </a:tabLst>
            </a:pPr>
            <a:r>
              <a:rPr lang="en-US" sz="1200" dirty="0"/>
              <a:t>Counseling Office is too small</a:t>
            </a:r>
          </a:p>
          <a:p>
            <a:pPr marL="230188" lvl="2" indent="-230188">
              <a:buFont typeface="Arial" panose="020B0604020202020204" pitchFamily="34" charset="0"/>
              <a:buChar char="•"/>
              <a:tabLst>
                <a:tab pos="169863" algn="l"/>
              </a:tabLst>
            </a:pPr>
            <a:r>
              <a:rPr lang="en-US" sz="1200" dirty="0"/>
              <a:t>Art department is too large</a:t>
            </a:r>
          </a:p>
          <a:p>
            <a:pPr marL="230188" lvl="2" indent="-230188">
              <a:buFont typeface="Arial" panose="020B0604020202020204" pitchFamily="34" charset="0"/>
              <a:buChar char="•"/>
              <a:tabLst>
                <a:tab pos="169863" algn="l"/>
              </a:tabLst>
            </a:pPr>
            <a:r>
              <a:rPr lang="en-US" sz="1200" dirty="0"/>
              <a:t>Special education department is scattered, spaces are inefficient</a:t>
            </a:r>
          </a:p>
          <a:p>
            <a:pPr marL="230188" lvl="2" indent="-230188">
              <a:buFont typeface="Arial" panose="020B0604020202020204" pitchFamily="34" charset="0"/>
              <a:buChar char="•"/>
              <a:tabLst>
                <a:tab pos="169863" algn="l"/>
              </a:tabLst>
            </a:pPr>
            <a:r>
              <a:rPr lang="en-US" sz="1200" dirty="0"/>
              <a:t>Athletic program would benefit from additional gym space for team practices</a:t>
            </a:r>
          </a:p>
          <a:p>
            <a:pPr marL="230188" lvl="2" indent="-230188">
              <a:buFont typeface="Arial" panose="020B0604020202020204" pitchFamily="34" charset="0"/>
              <a:buChar char="•"/>
              <a:tabLst>
                <a:tab pos="169863" algn="l"/>
              </a:tabLst>
            </a:pPr>
            <a:r>
              <a:rPr lang="en-US" sz="1200" dirty="0"/>
              <a:t>Athletic Team room is too small</a:t>
            </a:r>
          </a:p>
          <a:p>
            <a:pPr marL="230188" lvl="2" indent="-230188">
              <a:buFont typeface="Arial" panose="020B0604020202020204" pitchFamily="34" charset="0"/>
              <a:buChar char="•"/>
              <a:tabLst>
                <a:tab pos="169863" algn="l"/>
              </a:tabLst>
            </a:pPr>
            <a:r>
              <a:rPr lang="en-US" sz="1200" dirty="0"/>
              <a:t>Existing locker rooms are too large</a:t>
            </a:r>
          </a:p>
          <a:p>
            <a:pPr marL="171450" lvl="2" indent="-171450">
              <a:buFont typeface="Arial" panose="020B0604020202020204" pitchFamily="34" charset="0"/>
              <a:buChar char="•"/>
              <a:tabLst>
                <a:tab pos="169863" algn="l"/>
              </a:tabLst>
            </a:pPr>
            <a:r>
              <a:rPr lang="en-US" sz="1200" dirty="0"/>
              <a:t>Student resources are scattered and too small</a:t>
            </a:r>
          </a:p>
          <a:p>
            <a:pPr marL="171450" lvl="2" indent="-171450">
              <a:buFont typeface="Arial" panose="020B0604020202020204" pitchFamily="34" charset="0"/>
              <a:buChar char="•"/>
              <a:tabLst>
                <a:tab pos="169863" algn="l"/>
              </a:tabLst>
            </a:pPr>
            <a:r>
              <a:rPr lang="en-US" sz="1200" dirty="0"/>
              <a:t>Special Education does not have a centralized department</a:t>
            </a:r>
          </a:p>
          <a:p>
            <a:pPr marL="0" lvl="2">
              <a:tabLst>
                <a:tab pos="169863" algn="l"/>
              </a:tabLst>
            </a:pPr>
            <a:endParaRPr lang="en-US" sz="1200" dirty="0"/>
          </a:p>
          <a:p>
            <a:pPr marL="230188" indent="-230188">
              <a:buFont typeface="Arial" panose="020B0604020202020204" pitchFamily="34" charset="0"/>
              <a:buChar char="•"/>
              <a:tabLst>
                <a:tab pos="169863" algn="l"/>
              </a:tabLst>
            </a:pPr>
            <a:endParaRPr lang="en-US" sz="1200" dirty="0"/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B8EF7ED0-23E4-F4F6-F6DD-BA532BC161D7}"/>
              </a:ext>
            </a:extLst>
          </p:cNvPr>
          <p:cNvSpPr/>
          <p:nvPr/>
        </p:nvSpPr>
        <p:spPr>
          <a:xfrm>
            <a:off x="8095471" y="2637012"/>
            <a:ext cx="2982056" cy="1774162"/>
          </a:xfrm>
          <a:prstGeom prst="roundRect">
            <a:avLst>
              <a:gd name="adj" fmla="val 8208"/>
            </a:avLst>
          </a:prstGeom>
          <a:noFill/>
          <a:ln w="9525">
            <a:solidFill>
              <a:schemeClr val="tx2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CB49DF46-CC74-042B-B99B-96E6ED981531}"/>
              </a:ext>
            </a:extLst>
          </p:cNvPr>
          <p:cNvSpPr txBox="1"/>
          <p:nvPr/>
        </p:nvSpPr>
        <p:spPr>
          <a:xfrm>
            <a:off x="8159707" y="2696130"/>
            <a:ext cx="280841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0188" lvl="2" indent="-230188">
              <a:buFont typeface="Arial" panose="020B0604020202020204" pitchFamily="34" charset="0"/>
              <a:buChar char="•"/>
              <a:tabLst>
                <a:tab pos="169863" algn="l"/>
              </a:tabLst>
            </a:pPr>
            <a:r>
              <a:rPr lang="en-US" sz="1200" dirty="0"/>
              <a:t>Focus on renovation of existing, no need for an addition</a:t>
            </a:r>
          </a:p>
          <a:p>
            <a:pPr marL="230188" lvl="2" indent="-230188">
              <a:buFont typeface="Arial" panose="020B0604020202020204" pitchFamily="34" charset="0"/>
              <a:buChar char="•"/>
              <a:tabLst>
                <a:tab pos="169863" algn="l"/>
              </a:tabLst>
            </a:pPr>
            <a:r>
              <a:rPr lang="en-US" sz="1200" dirty="0"/>
              <a:t>Refine scope of work to meet project Needs vs project Wants</a:t>
            </a:r>
          </a:p>
          <a:p>
            <a:pPr marL="230188" lvl="2" indent="-230188">
              <a:buFont typeface="Arial" panose="020B0604020202020204" pitchFamily="34" charset="0"/>
              <a:buChar char="•"/>
              <a:tabLst>
                <a:tab pos="169863" algn="l"/>
              </a:tabLst>
            </a:pPr>
            <a:r>
              <a:rPr lang="en-US" sz="1200" b="1" dirty="0"/>
              <a:t>Identify project goals</a:t>
            </a:r>
          </a:p>
          <a:p>
            <a:pPr marL="687388" lvl="3" indent="-230188">
              <a:buFont typeface="Arial" panose="020B0604020202020204" pitchFamily="34" charset="0"/>
              <a:buChar char="•"/>
              <a:tabLst>
                <a:tab pos="169863" algn="l"/>
              </a:tabLst>
            </a:pPr>
            <a:r>
              <a:rPr lang="en-US" sz="1200" b="1" dirty="0"/>
              <a:t>Health and Safety</a:t>
            </a:r>
          </a:p>
          <a:p>
            <a:pPr marL="687388" lvl="3" indent="-230188">
              <a:buFont typeface="Arial" panose="020B0604020202020204" pitchFamily="34" charset="0"/>
              <a:buChar char="•"/>
              <a:tabLst>
                <a:tab pos="169863" algn="l"/>
              </a:tabLst>
            </a:pPr>
            <a:r>
              <a:rPr lang="en-US" sz="1200" b="1" dirty="0"/>
              <a:t>Educational Delivery for 21</a:t>
            </a:r>
            <a:r>
              <a:rPr lang="en-US" sz="1200" b="1" baseline="30000" dirty="0"/>
              <a:t>st</a:t>
            </a:r>
            <a:r>
              <a:rPr lang="en-US" sz="1200" b="1" dirty="0"/>
              <a:t> Century Learning</a:t>
            </a:r>
          </a:p>
          <a:p>
            <a:pPr marL="687388" lvl="3" indent="-230188">
              <a:buFont typeface="Arial" panose="020B0604020202020204" pitchFamily="34" charset="0"/>
              <a:buChar char="•"/>
              <a:tabLst>
                <a:tab pos="169863" algn="l"/>
              </a:tabLst>
            </a:pPr>
            <a:endParaRPr lang="en-US" sz="1200" dirty="0"/>
          </a:p>
          <a:p>
            <a:pPr marL="0" lvl="2">
              <a:tabLst>
                <a:tab pos="169863" algn="l"/>
              </a:tabLst>
            </a:pPr>
            <a:endParaRPr lang="en-US" sz="1200" dirty="0"/>
          </a:p>
          <a:p>
            <a:pPr marL="230188" indent="-230188">
              <a:buFont typeface="Arial" panose="020B0604020202020204" pitchFamily="34" charset="0"/>
              <a:buChar char="•"/>
              <a:tabLst>
                <a:tab pos="169863" algn="l"/>
              </a:tabLst>
            </a:pPr>
            <a:endParaRPr lang="en-US" sz="1200" dirty="0"/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id="{361C037A-4F4A-A265-3B89-EC6EBF04353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3378" y="6078557"/>
            <a:ext cx="777034" cy="703031"/>
          </a:xfrm>
          <a:prstGeom prst="rect">
            <a:avLst/>
          </a:prstGeom>
        </p:spPr>
      </p:pic>
      <p:sp>
        <p:nvSpPr>
          <p:cNvPr id="91" name="Rectangle: Top Corners One Rounded and One Snipped 90">
            <a:extLst>
              <a:ext uri="{FF2B5EF4-FFF2-40B4-BE49-F238E27FC236}">
                <a16:creationId xmlns:a16="http://schemas.microsoft.com/office/drawing/2014/main" id="{5B54D303-717E-323A-F95F-8ACE4E7EF042}"/>
              </a:ext>
            </a:extLst>
          </p:cNvPr>
          <p:cNvSpPr/>
          <p:nvPr/>
        </p:nvSpPr>
        <p:spPr>
          <a:xfrm rot="10800000" flipH="1">
            <a:off x="0" y="8230"/>
            <a:ext cx="3703551" cy="1012239"/>
          </a:xfrm>
          <a:prstGeom prst="snipRoundRect">
            <a:avLst>
              <a:gd name="adj1" fmla="val 0"/>
              <a:gd name="adj2" fmla="val 50000"/>
            </a:avLst>
          </a:prstGeom>
          <a:solidFill>
            <a:srgbClr val="0040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Title 1">
            <a:extLst>
              <a:ext uri="{FF2B5EF4-FFF2-40B4-BE49-F238E27FC236}">
                <a16:creationId xmlns:a16="http://schemas.microsoft.com/office/drawing/2014/main" id="{015359DE-6242-51F5-4ADF-F5BDBD424109}"/>
              </a:ext>
            </a:extLst>
          </p:cNvPr>
          <p:cNvSpPr txBox="1">
            <a:spLocks/>
          </p:cNvSpPr>
          <p:nvPr/>
        </p:nvSpPr>
        <p:spPr>
          <a:xfrm>
            <a:off x="468564" y="164962"/>
            <a:ext cx="3158490" cy="698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bg1"/>
                </a:solidFill>
              </a:rPr>
              <a:t>Findings</a:t>
            </a:r>
          </a:p>
        </p:txBody>
      </p:sp>
    </p:spTree>
    <p:extLst>
      <p:ext uri="{BB962C8B-B14F-4D97-AF65-F5344CB8AC3E}">
        <p14:creationId xmlns:p14="http://schemas.microsoft.com/office/powerpoint/2010/main" val="590873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196AF8-5833-6179-F495-F49F5F004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17B3576-6B19-904E-812D-B504EFC13A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3378" y="6078557"/>
            <a:ext cx="777034" cy="703031"/>
          </a:xfrm>
          <a:prstGeom prst="rect">
            <a:avLst/>
          </a:prstGeom>
        </p:spPr>
      </p:pic>
      <p:sp>
        <p:nvSpPr>
          <p:cNvPr id="5" name="Rectangle: Top Corners One Rounded and One Snipped 4">
            <a:extLst>
              <a:ext uri="{FF2B5EF4-FFF2-40B4-BE49-F238E27FC236}">
                <a16:creationId xmlns:a16="http://schemas.microsoft.com/office/drawing/2014/main" id="{EA2825F1-9779-C8B9-D630-9C67D84EB886}"/>
              </a:ext>
            </a:extLst>
          </p:cNvPr>
          <p:cNvSpPr/>
          <p:nvPr/>
        </p:nvSpPr>
        <p:spPr>
          <a:xfrm rot="10800000" flipH="1">
            <a:off x="0" y="8230"/>
            <a:ext cx="3703551" cy="1012239"/>
          </a:xfrm>
          <a:prstGeom prst="snipRoundRect">
            <a:avLst>
              <a:gd name="adj1" fmla="val 0"/>
              <a:gd name="adj2" fmla="val 50000"/>
            </a:avLst>
          </a:prstGeom>
          <a:solidFill>
            <a:srgbClr val="0040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06BC6AC-5CD7-82E4-A248-2BDA8E5734B2}"/>
              </a:ext>
            </a:extLst>
          </p:cNvPr>
          <p:cNvSpPr txBox="1">
            <a:spLocks/>
          </p:cNvSpPr>
          <p:nvPr/>
        </p:nvSpPr>
        <p:spPr>
          <a:xfrm>
            <a:off x="468564" y="164962"/>
            <a:ext cx="3158490" cy="698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bg1"/>
                </a:solidFill>
              </a:rPr>
              <a:t>Project Goals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4603E2B-C6C3-524A-4810-84395FB66188}"/>
              </a:ext>
            </a:extLst>
          </p:cNvPr>
          <p:cNvSpPr txBox="1">
            <a:spLocks/>
          </p:cNvSpPr>
          <p:nvPr/>
        </p:nvSpPr>
        <p:spPr>
          <a:xfrm>
            <a:off x="-68283" y="1630293"/>
            <a:ext cx="6051174" cy="52194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b="1" dirty="0">
                <a:solidFill>
                  <a:srgbClr val="004080"/>
                </a:solidFill>
              </a:rPr>
              <a:t>1. Health and Safety</a:t>
            </a:r>
          </a:p>
          <a:p>
            <a:pPr marL="457200" lvl="1" indent="0">
              <a:buNone/>
            </a:pPr>
            <a:r>
              <a:rPr lang="en-US" sz="1600" dirty="0">
                <a:solidFill>
                  <a:srgbClr val="004080"/>
                </a:solidFill>
              </a:rPr>
              <a:t>Students and staff deserve a safe and healthy environment. The conceptual design focuses on addressing overdue issues of hazardous materials, code compliance and required systems upgrade.</a:t>
            </a:r>
          </a:p>
          <a:p>
            <a:pPr marL="457200" lvl="1" indent="0">
              <a:buNone/>
            </a:pPr>
            <a:endParaRPr lang="en-US" b="1" dirty="0">
              <a:solidFill>
                <a:srgbClr val="004080"/>
              </a:solidFill>
            </a:endParaRPr>
          </a:p>
          <a:p>
            <a:pPr marL="457200" lvl="1" indent="0">
              <a:buNone/>
            </a:pPr>
            <a:r>
              <a:rPr lang="en-US" b="1" dirty="0">
                <a:solidFill>
                  <a:srgbClr val="004080"/>
                </a:solidFill>
              </a:rPr>
              <a:t>2. Space Optimization</a:t>
            </a:r>
          </a:p>
          <a:p>
            <a:pPr marL="457200" lvl="1" indent="0">
              <a:buNone/>
            </a:pPr>
            <a:r>
              <a:rPr lang="en-US" sz="1600" dirty="0">
                <a:solidFill>
                  <a:srgbClr val="004080"/>
                </a:solidFill>
              </a:rPr>
              <a:t>The conceptual design for the renovation of the Medomak Valley High School was carefully done through extensive teacher input, building assessment and viewed through the lens of strategic long-term planning to ensure the district can meet the demands for 21</a:t>
            </a:r>
            <a:r>
              <a:rPr lang="en-US" sz="1600" baseline="30000" dirty="0">
                <a:solidFill>
                  <a:srgbClr val="004080"/>
                </a:solidFill>
              </a:rPr>
              <a:t>st</a:t>
            </a:r>
            <a:r>
              <a:rPr lang="en-US" sz="1600" dirty="0">
                <a:solidFill>
                  <a:srgbClr val="004080"/>
                </a:solidFill>
              </a:rPr>
              <a:t> century learning environments.</a:t>
            </a:r>
          </a:p>
          <a:p>
            <a:pPr marL="457200" lvl="1" indent="0">
              <a:buNone/>
            </a:pPr>
            <a:endParaRPr lang="en-US" b="1" dirty="0">
              <a:solidFill>
                <a:srgbClr val="004080"/>
              </a:solidFill>
            </a:endParaRPr>
          </a:p>
          <a:p>
            <a:pPr marL="457200" lvl="1" indent="0">
              <a:buNone/>
            </a:pPr>
            <a:r>
              <a:rPr lang="en-US" b="1" dirty="0">
                <a:solidFill>
                  <a:srgbClr val="004080"/>
                </a:solidFill>
              </a:rPr>
              <a:t>3. Fiscally Responsible</a:t>
            </a:r>
          </a:p>
          <a:p>
            <a:pPr marL="457200" lvl="1" indent="0">
              <a:buNone/>
            </a:pPr>
            <a:r>
              <a:rPr lang="en-US" sz="1700" dirty="0">
                <a:solidFill>
                  <a:srgbClr val="004080"/>
                </a:solidFill>
              </a:rPr>
              <a:t>The conceptual design addresses the building needs, focusing solely on scope items that directly address the project goals of Health, Safety, Security and 21</a:t>
            </a:r>
            <a:r>
              <a:rPr lang="en-US" sz="1700" baseline="30000" dirty="0">
                <a:solidFill>
                  <a:srgbClr val="004080"/>
                </a:solidFill>
              </a:rPr>
              <a:t>st</a:t>
            </a:r>
            <a:r>
              <a:rPr lang="en-US" sz="1700" dirty="0">
                <a:solidFill>
                  <a:srgbClr val="004080"/>
                </a:solidFill>
              </a:rPr>
              <a:t> Century Learning Environments.</a:t>
            </a:r>
          </a:p>
          <a:p>
            <a:pPr marL="457200" lvl="1" indent="0">
              <a:buNone/>
            </a:pPr>
            <a:endParaRPr lang="en-US" dirty="0">
              <a:solidFill>
                <a:srgbClr val="004080"/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9AE5CEE-DE2A-9DFC-7A91-D994CAC6C209}"/>
              </a:ext>
            </a:extLst>
          </p:cNvPr>
          <p:cNvSpPr txBox="1">
            <a:spLocks/>
          </p:cNvSpPr>
          <p:nvPr/>
        </p:nvSpPr>
        <p:spPr>
          <a:xfrm>
            <a:off x="6803708" y="1546639"/>
            <a:ext cx="5305281" cy="18224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30337" lvl="2" indent="-285750"/>
            <a:r>
              <a:rPr lang="en-US" sz="1600" dirty="0"/>
              <a:t>Remediate Hazardous Materials</a:t>
            </a:r>
          </a:p>
          <a:p>
            <a:pPr marL="1430337" lvl="2" indent="-285750"/>
            <a:r>
              <a:rPr lang="en-US" sz="1600" dirty="0"/>
              <a:t>Address Code Compliance Issues</a:t>
            </a:r>
          </a:p>
          <a:p>
            <a:pPr marL="1430337" lvl="2" indent="-285750"/>
            <a:r>
              <a:rPr lang="en-US" sz="1600" dirty="0"/>
              <a:t>Update Building Systems Function</a:t>
            </a:r>
          </a:p>
          <a:p>
            <a:pPr marL="1430337" lvl="2" indent="-285750"/>
            <a:r>
              <a:rPr lang="en-US" sz="1600" dirty="0"/>
              <a:t>Address Accessibility</a:t>
            </a:r>
          </a:p>
          <a:p>
            <a:pPr marL="1430337" lvl="2" indent="-285750"/>
            <a:r>
              <a:rPr lang="en-US" sz="1600" dirty="0"/>
              <a:t>Provide Secure Entry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280E5B-3055-987F-16D9-5045F2C4C9B9}"/>
              </a:ext>
            </a:extLst>
          </p:cNvPr>
          <p:cNvSpPr txBox="1">
            <a:spLocks/>
          </p:cNvSpPr>
          <p:nvPr/>
        </p:nvSpPr>
        <p:spPr>
          <a:xfrm>
            <a:off x="6803707" y="3369090"/>
            <a:ext cx="5305281" cy="18224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30337" lvl="2" indent="-285750"/>
            <a:r>
              <a:rPr lang="en-US" sz="1600" dirty="0"/>
              <a:t>Student Resource Suite</a:t>
            </a:r>
          </a:p>
          <a:p>
            <a:pPr marL="1430337" lvl="2" indent="-285750"/>
            <a:r>
              <a:rPr lang="en-US" sz="1600" dirty="0"/>
              <a:t>Centralized Special Education Department</a:t>
            </a:r>
          </a:p>
          <a:p>
            <a:pPr marL="1430337" lvl="2" indent="-285750"/>
            <a:r>
              <a:rPr lang="en-US" sz="1600" dirty="0"/>
              <a:t>Renovate Science Labs</a:t>
            </a:r>
          </a:p>
          <a:p>
            <a:pPr marL="1430337" lvl="2" indent="-285750"/>
            <a:r>
              <a:rPr lang="en-US" sz="1600" dirty="0"/>
              <a:t>Renovate Student Toilets</a:t>
            </a:r>
          </a:p>
          <a:p>
            <a:pPr marL="1430337" lvl="2" indent="-285750"/>
            <a:r>
              <a:rPr lang="en-US" sz="1600" dirty="0"/>
              <a:t>Renovate Locker Rooms</a:t>
            </a: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B8D8E7A3-A78E-AB1A-3622-C61F6C50121B}"/>
              </a:ext>
            </a:extLst>
          </p:cNvPr>
          <p:cNvSpPr/>
          <p:nvPr/>
        </p:nvSpPr>
        <p:spPr>
          <a:xfrm>
            <a:off x="5902951" y="1514474"/>
            <a:ext cx="529130" cy="138973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3DBCBAB1-9C0F-81EB-DB8A-2EA0F9E6AB27}"/>
              </a:ext>
            </a:extLst>
          </p:cNvPr>
          <p:cNvSpPr/>
          <p:nvPr/>
        </p:nvSpPr>
        <p:spPr>
          <a:xfrm>
            <a:off x="5902952" y="3206235"/>
            <a:ext cx="529130" cy="138973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ight Brace 10">
            <a:extLst>
              <a:ext uri="{FF2B5EF4-FFF2-40B4-BE49-F238E27FC236}">
                <a16:creationId xmlns:a16="http://schemas.microsoft.com/office/drawing/2014/main" id="{F258B857-0A48-E411-6DA0-B2C21241ED52}"/>
              </a:ext>
            </a:extLst>
          </p:cNvPr>
          <p:cNvSpPr/>
          <p:nvPr/>
        </p:nvSpPr>
        <p:spPr>
          <a:xfrm>
            <a:off x="5902953" y="5053178"/>
            <a:ext cx="529130" cy="1468272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5DE39A1-9806-D263-C7F6-32626159B58C}"/>
              </a:ext>
            </a:extLst>
          </p:cNvPr>
          <p:cNvSpPr txBox="1">
            <a:spLocks/>
          </p:cNvSpPr>
          <p:nvPr/>
        </p:nvSpPr>
        <p:spPr>
          <a:xfrm>
            <a:off x="6803706" y="5268711"/>
            <a:ext cx="5305281" cy="111876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30337" lvl="2" indent="-285750"/>
            <a:r>
              <a:rPr lang="en-US" sz="1600" dirty="0"/>
              <a:t>The Cost Estimating team will provide multiple options for the school board to consider, </a:t>
            </a:r>
          </a:p>
          <a:p>
            <a:pPr marL="1430337" lvl="2" indent="-285750"/>
            <a:r>
              <a:rPr lang="en-US" sz="1600" dirty="0"/>
              <a:t>The design will focus on the building and community NEEDS, not wants.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29186C-2AAA-CD78-98A8-B9FA018C6398}"/>
              </a:ext>
            </a:extLst>
          </p:cNvPr>
          <p:cNvSpPr txBox="1"/>
          <p:nvPr/>
        </p:nvSpPr>
        <p:spPr>
          <a:xfrm>
            <a:off x="6296175" y="1657610"/>
            <a:ext cx="15642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>
                    <a:lumMod val="25000"/>
                    <a:lumOff val="75000"/>
                  </a:schemeClr>
                </a:solidFill>
              </a:rPr>
              <a:t>Existing Conditions </a:t>
            </a:r>
            <a:r>
              <a:rPr lang="en-US" i="1" dirty="0">
                <a:solidFill>
                  <a:schemeClr val="tx2">
                    <a:lumMod val="25000"/>
                    <a:lumOff val="75000"/>
                  </a:schemeClr>
                </a:solidFill>
              </a:rPr>
              <a:t>Building Needs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0FCF428-97CE-9E4F-6914-E61E7D1E8CA7}"/>
              </a:ext>
            </a:extLst>
          </p:cNvPr>
          <p:cNvSpPr txBox="1"/>
          <p:nvPr/>
        </p:nvSpPr>
        <p:spPr>
          <a:xfrm>
            <a:off x="6218060" y="3211082"/>
            <a:ext cx="15642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Space Optimization</a:t>
            </a:r>
          </a:p>
          <a:p>
            <a:pPr algn="ctr"/>
            <a:r>
              <a:rPr lang="en-US" i="1" dirty="0">
                <a:solidFill>
                  <a:srgbClr val="0070C0"/>
                </a:solidFill>
              </a:rPr>
              <a:t>Student Needs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372E825-116A-8AC9-3E59-2484937EF1FF}"/>
              </a:ext>
            </a:extLst>
          </p:cNvPr>
          <p:cNvSpPr txBox="1"/>
          <p:nvPr/>
        </p:nvSpPr>
        <p:spPr>
          <a:xfrm>
            <a:off x="6182957" y="5187149"/>
            <a:ext cx="1790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</a:rPr>
              <a:t>Project </a:t>
            </a:r>
          </a:p>
          <a:p>
            <a:pPr algn="ctr"/>
            <a:r>
              <a:rPr lang="en-US" b="1" dirty="0">
                <a:solidFill>
                  <a:srgbClr val="FFC000"/>
                </a:solidFill>
              </a:rPr>
              <a:t>Budget</a:t>
            </a:r>
          </a:p>
          <a:p>
            <a:pPr algn="ctr"/>
            <a:r>
              <a:rPr lang="en-US" i="1" dirty="0">
                <a:solidFill>
                  <a:srgbClr val="FFC000"/>
                </a:solidFill>
              </a:rPr>
              <a:t>Community Needs</a:t>
            </a:r>
          </a:p>
        </p:txBody>
      </p:sp>
    </p:spTree>
    <p:extLst>
      <p:ext uri="{BB962C8B-B14F-4D97-AF65-F5344CB8AC3E}">
        <p14:creationId xmlns:p14="http://schemas.microsoft.com/office/powerpoint/2010/main" val="36881019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CE32631-C424-9E7D-1EF9-2E40F21E20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91" t="5107" r="23591" b="13222"/>
          <a:stretch>
            <a:fillRect/>
          </a:stretch>
        </p:blipFill>
        <p:spPr>
          <a:xfrm>
            <a:off x="2324101" y="1085168"/>
            <a:ext cx="6400799" cy="5635402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9F0FB1C-1B60-4F40-F840-C8D3343B1ACC}"/>
              </a:ext>
            </a:extLst>
          </p:cNvPr>
          <p:cNvSpPr/>
          <p:nvPr/>
        </p:nvSpPr>
        <p:spPr>
          <a:xfrm>
            <a:off x="7680312" y="3948113"/>
            <a:ext cx="349264" cy="30321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653B518-5BF0-CBFA-FD40-30442D2D356C}"/>
              </a:ext>
            </a:extLst>
          </p:cNvPr>
          <p:cNvSpPr/>
          <p:nvPr/>
        </p:nvSpPr>
        <p:spPr>
          <a:xfrm>
            <a:off x="5600692" y="1843088"/>
            <a:ext cx="328621" cy="36988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2E67E28-F2EC-7C67-4CED-915ACA7B5623}"/>
              </a:ext>
            </a:extLst>
          </p:cNvPr>
          <p:cNvSpPr txBox="1">
            <a:spLocks/>
          </p:cNvSpPr>
          <p:nvPr/>
        </p:nvSpPr>
        <p:spPr>
          <a:xfrm>
            <a:off x="479495" y="1020469"/>
            <a:ext cx="315849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rgbClr val="004080"/>
                </a:solidFill>
              </a:rPr>
              <a:t>Health &amp; Safety</a:t>
            </a:r>
          </a:p>
          <a:p>
            <a:r>
              <a:rPr lang="en-US" sz="2000" dirty="0">
                <a:solidFill>
                  <a:srgbClr val="FF0000"/>
                </a:solidFill>
              </a:rPr>
              <a:t>Existing Conditions          Areas of Concern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35AF8D7-4BDD-035F-FD99-C875024F9365}"/>
              </a:ext>
            </a:extLst>
          </p:cNvPr>
          <p:cNvSpPr/>
          <p:nvPr/>
        </p:nvSpPr>
        <p:spPr>
          <a:xfrm>
            <a:off x="6327280" y="4415771"/>
            <a:ext cx="306883" cy="52294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C7B3139-6037-A762-0835-39C16514F4F1}"/>
              </a:ext>
            </a:extLst>
          </p:cNvPr>
          <p:cNvSpPr/>
          <p:nvPr/>
        </p:nvSpPr>
        <p:spPr>
          <a:xfrm rot="19038020">
            <a:off x="2885108" y="4894953"/>
            <a:ext cx="1244216" cy="5514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025B149-4F98-5C1A-7C64-DD3C770D8941}"/>
              </a:ext>
            </a:extLst>
          </p:cNvPr>
          <p:cNvSpPr/>
          <p:nvPr/>
        </p:nvSpPr>
        <p:spPr>
          <a:xfrm>
            <a:off x="7577137" y="2681289"/>
            <a:ext cx="881063" cy="210661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0199F2E-4E70-C31E-3C7E-C6F236161F8C}"/>
              </a:ext>
            </a:extLst>
          </p:cNvPr>
          <p:cNvSpPr/>
          <p:nvPr/>
        </p:nvSpPr>
        <p:spPr>
          <a:xfrm>
            <a:off x="6267450" y="3176589"/>
            <a:ext cx="638175" cy="43814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7D948C0-E360-1035-AD95-75CC44468C99}"/>
              </a:ext>
            </a:extLst>
          </p:cNvPr>
          <p:cNvSpPr/>
          <p:nvPr/>
        </p:nvSpPr>
        <p:spPr>
          <a:xfrm>
            <a:off x="5019676" y="5110163"/>
            <a:ext cx="452438" cy="40798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34964A12-CFA8-B200-FBAE-4A071B444CD9}"/>
              </a:ext>
            </a:extLst>
          </p:cNvPr>
          <p:cNvSpPr/>
          <p:nvPr/>
        </p:nvSpPr>
        <p:spPr>
          <a:xfrm>
            <a:off x="4662488" y="4029075"/>
            <a:ext cx="300037" cy="30480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CFD43A1-032C-2C6A-2C0B-AD5BC75791BB}"/>
              </a:ext>
            </a:extLst>
          </p:cNvPr>
          <p:cNvSpPr txBox="1"/>
          <p:nvPr/>
        </p:nvSpPr>
        <p:spPr>
          <a:xfrm>
            <a:off x="9099081" y="2286498"/>
            <a:ext cx="2808419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0188" lvl="2" indent="-230188">
              <a:buFont typeface="+mj-lt"/>
              <a:buAutoNum type="arabicPeriod"/>
              <a:tabLst>
                <a:tab pos="169863" algn="l"/>
              </a:tabLst>
            </a:pPr>
            <a:r>
              <a:rPr lang="en-US" sz="1400" dirty="0"/>
              <a:t>Flooring Remediation And Replacement</a:t>
            </a:r>
          </a:p>
          <a:p>
            <a:pPr marL="230188" lvl="2" indent="-230188">
              <a:lnSpc>
                <a:spcPct val="250000"/>
              </a:lnSpc>
              <a:buFont typeface="+mj-lt"/>
              <a:buAutoNum type="arabicPeriod"/>
              <a:tabLst>
                <a:tab pos="169863" algn="l"/>
              </a:tabLst>
            </a:pPr>
            <a:r>
              <a:rPr lang="en-US" sz="1400" dirty="0"/>
              <a:t>Restrooms Renovation</a:t>
            </a:r>
          </a:p>
          <a:p>
            <a:pPr marL="230188" lvl="2" indent="-230188">
              <a:lnSpc>
                <a:spcPct val="250000"/>
              </a:lnSpc>
              <a:buFont typeface="+mj-lt"/>
              <a:buAutoNum type="arabicPeriod"/>
              <a:tabLst>
                <a:tab pos="169863" algn="l"/>
              </a:tabLst>
            </a:pPr>
            <a:r>
              <a:rPr lang="en-US" sz="1400" dirty="0"/>
              <a:t>Locker Room Renovation</a:t>
            </a:r>
          </a:p>
          <a:p>
            <a:pPr marL="230188" lvl="2" indent="-230188">
              <a:lnSpc>
                <a:spcPct val="250000"/>
              </a:lnSpc>
              <a:buFont typeface="+mj-lt"/>
              <a:buAutoNum type="arabicPeriod"/>
              <a:tabLst>
                <a:tab pos="169863" algn="l"/>
              </a:tabLst>
            </a:pPr>
            <a:r>
              <a:rPr lang="en-US" sz="1400" dirty="0"/>
              <a:t>Science Lab Renovation</a:t>
            </a:r>
          </a:p>
          <a:p>
            <a:pPr marL="230188" lvl="2" indent="-230188">
              <a:lnSpc>
                <a:spcPct val="250000"/>
              </a:lnSpc>
              <a:buFont typeface="+mj-lt"/>
              <a:buAutoNum type="arabicPeriod"/>
              <a:tabLst>
                <a:tab pos="169863" algn="l"/>
              </a:tabLst>
            </a:pPr>
            <a:r>
              <a:rPr lang="en-US" sz="1400" dirty="0"/>
              <a:t>Secure Entry Vestibule</a:t>
            </a:r>
          </a:p>
          <a:p>
            <a:pPr marL="0" lvl="2">
              <a:tabLst>
                <a:tab pos="169863" algn="l"/>
              </a:tabLst>
            </a:pPr>
            <a:endParaRPr lang="en-US" sz="1200" dirty="0"/>
          </a:p>
          <a:p>
            <a:pPr marL="0" lvl="2">
              <a:tabLst>
                <a:tab pos="169863" algn="l"/>
              </a:tabLst>
            </a:pPr>
            <a:endParaRPr lang="en-US" sz="1200" dirty="0"/>
          </a:p>
          <a:p>
            <a:pPr marL="230188" indent="-230188">
              <a:buFont typeface="Arial" panose="020B0604020202020204" pitchFamily="34" charset="0"/>
              <a:buChar char="•"/>
              <a:tabLst>
                <a:tab pos="169863" algn="l"/>
              </a:tabLst>
            </a:pPr>
            <a:endParaRPr lang="en-US" sz="1200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74CCE2B-DC00-0F64-5F04-943DFD6574DE}"/>
              </a:ext>
            </a:extLst>
          </p:cNvPr>
          <p:cNvGrpSpPr/>
          <p:nvPr/>
        </p:nvGrpSpPr>
        <p:grpSpPr>
          <a:xfrm>
            <a:off x="6586537" y="1210065"/>
            <a:ext cx="413547" cy="369332"/>
            <a:chOff x="9969095" y="816649"/>
            <a:chExt cx="413547" cy="369332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FC64E9E4-8245-D218-FCD9-E02D55B9CB6F}"/>
                </a:ext>
              </a:extLst>
            </p:cNvPr>
            <p:cNvSpPr/>
            <p:nvPr/>
          </p:nvSpPr>
          <p:spPr>
            <a:xfrm>
              <a:off x="9996488" y="866775"/>
              <a:ext cx="269081" cy="269081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0CC2D4F-4F09-BAAA-2FB4-BD6CED5AE56C}"/>
                </a:ext>
              </a:extLst>
            </p:cNvPr>
            <p:cNvSpPr txBox="1"/>
            <p:nvPr/>
          </p:nvSpPr>
          <p:spPr>
            <a:xfrm>
              <a:off x="9969095" y="816649"/>
              <a:ext cx="4135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1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50D1E14-092B-DA96-027E-46CF039298AD}"/>
              </a:ext>
            </a:extLst>
          </p:cNvPr>
          <p:cNvGrpSpPr/>
          <p:nvPr/>
        </p:nvGrpSpPr>
        <p:grpSpPr>
          <a:xfrm>
            <a:off x="5393918" y="1596694"/>
            <a:ext cx="413547" cy="369332"/>
            <a:chOff x="9969095" y="816649"/>
            <a:chExt cx="413547" cy="369332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67470BFC-6FCD-BBA1-00B9-93030D4D1A10}"/>
                </a:ext>
              </a:extLst>
            </p:cNvPr>
            <p:cNvSpPr/>
            <p:nvPr/>
          </p:nvSpPr>
          <p:spPr>
            <a:xfrm>
              <a:off x="9996488" y="866775"/>
              <a:ext cx="269081" cy="269081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1DBE81D-7D9B-90CB-B3FB-4576A3C18A27}"/>
                </a:ext>
              </a:extLst>
            </p:cNvPr>
            <p:cNvSpPr txBox="1"/>
            <p:nvPr/>
          </p:nvSpPr>
          <p:spPr>
            <a:xfrm>
              <a:off x="9969095" y="816649"/>
              <a:ext cx="4135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2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65185A6-F2ED-EC42-4E20-A18217FB5DA2}"/>
              </a:ext>
            </a:extLst>
          </p:cNvPr>
          <p:cNvGrpSpPr/>
          <p:nvPr/>
        </p:nvGrpSpPr>
        <p:grpSpPr>
          <a:xfrm>
            <a:off x="7914048" y="3718203"/>
            <a:ext cx="413547" cy="369332"/>
            <a:chOff x="9969095" y="816649"/>
            <a:chExt cx="413547" cy="369332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407483E4-AE67-C9BF-08EF-A312ABC1A073}"/>
                </a:ext>
              </a:extLst>
            </p:cNvPr>
            <p:cNvSpPr/>
            <p:nvPr/>
          </p:nvSpPr>
          <p:spPr>
            <a:xfrm>
              <a:off x="9996488" y="866775"/>
              <a:ext cx="269081" cy="269081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1489071-7079-8327-DFA3-B372FEAC516B}"/>
                </a:ext>
              </a:extLst>
            </p:cNvPr>
            <p:cNvSpPr txBox="1"/>
            <p:nvPr/>
          </p:nvSpPr>
          <p:spPr>
            <a:xfrm>
              <a:off x="9969095" y="816649"/>
              <a:ext cx="4135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2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57E9AEA-486C-2A8B-91F2-7E4F36C39D8C}"/>
              </a:ext>
            </a:extLst>
          </p:cNvPr>
          <p:cNvGrpSpPr/>
          <p:nvPr/>
        </p:nvGrpSpPr>
        <p:grpSpPr>
          <a:xfrm>
            <a:off x="6774323" y="3210997"/>
            <a:ext cx="413547" cy="369332"/>
            <a:chOff x="9969095" y="816649"/>
            <a:chExt cx="413547" cy="369332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6A671C96-B877-D985-0A03-D3B9E170C09A}"/>
                </a:ext>
              </a:extLst>
            </p:cNvPr>
            <p:cNvSpPr/>
            <p:nvPr/>
          </p:nvSpPr>
          <p:spPr>
            <a:xfrm>
              <a:off x="9996488" y="866775"/>
              <a:ext cx="269081" cy="269081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BF641D7-4451-3475-C7EF-698DE70D53D0}"/>
                </a:ext>
              </a:extLst>
            </p:cNvPr>
            <p:cNvSpPr txBox="1"/>
            <p:nvPr/>
          </p:nvSpPr>
          <p:spPr>
            <a:xfrm>
              <a:off x="9969095" y="816649"/>
              <a:ext cx="4135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2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EE6AB10-53D1-59D0-F77A-D5C0B7B46427}"/>
              </a:ext>
            </a:extLst>
          </p:cNvPr>
          <p:cNvGrpSpPr/>
          <p:nvPr/>
        </p:nvGrpSpPr>
        <p:grpSpPr>
          <a:xfrm>
            <a:off x="4812506" y="4101454"/>
            <a:ext cx="413547" cy="369332"/>
            <a:chOff x="9969095" y="816649"/>
            <a:chExt cx="413547" cy="369332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3A54F73-B9C3-4E08-0EEA-03BA24F62047}"/>
                </a:ext>
              </a:extLst>
            </p:cNvPr>
            <p:cNvSpPr/>
            <p:nvPr/>
          </p:nvSpPr>
          <p:spPr>
            <a:xfrm>
              <a:off x="9996488" y="866775"/>
              <a:ext cx="269081" cy="269081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CA3E438-8FF8-66D5-678D-07EA45C1BA55}"/>
                </a:ext>
              </a:extLst>
            </p:cNvPr>
            <p:cNvSpPr txBox="1"/>
            <p:nvPr/>
          </p:nvSpPr>
          <p:spPr>
            <a:xfrm>
              <a:off x="9969095" y="816649"/>
              <a:ext cx="4135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2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1372F00-F222-1E67-1B71-3EDC37351DC2}"/>
              </a:ext>
            </a:extLst>
          </p:cNvPr>
          <p:cNvGrpSpPr/>
          <p:nvPr/>
        </p:nvGrpSpPr>
        <p:grpSpPr>
          <a:xfrm>
            <a:off x="5349077" y="5261306"/>
            <a:ext cx="413547" cy="369332"/>
            <a:chOff x="9969095" y="816649"/>
            <a:chExt cx="413547" cy="369332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5CF97BD1-1CE3-391D-7110-9DC640D7B1E1}"/>
                </a:ext>
              </a:extLst>
            </p:cNvPr>
            <p:cNvSpPr/>
            <p:nvPr/>
          </p:nvSpPr>
          <p:spPr>
            <a:xfrm>
              <a:off x="9996488" y="866775"/>
              <a:ext cx="269081" cy="269081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18E29D0-BE11-AF8D-7E23-37BAD4E147CD}"/>
                </a:ext>
              </a:extLst>
            </p:cNvPr>
            <p:cNvSpPr txBox="1"/>
            <p:nvPr/>
          </p:nvSpPr>
          <p:spPr>
            <a:xfrm>
              <a:off x="9969095" y="816649"/>
              <a:ext cx="4135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2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81683F3-D1B1-CEC5-A53E-4909EF005402}"/>
              </a:ext>
            </a:extLst>
          </p:cNvPr>
          <p:cNvGrpSpPr/>
          <p:nvPr/>
        </p:nvGrpSpPr>
        <p:grpSpPr>
          <a:xfrm>
            <a:off x="6522709" y="4740831"/>
            <a:ext cx="413547" cy="369332"/>
            <a:chOff x="9969095" y="816649"/>
            <a:chExt cx="413547" cy="369332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3722D6E4-AA37-A15A-D935-7BC57ABAC599}"/>
                </a:ext>
              </a:extLst>
            </p:cNvPr>
            <p:cNvSpPr/>
            <p:nvPr/>
          </p:nvSpPr>
          <p:spPr>
            <a:xfrm>
              <a:off x="9996488" y="866775"/>
              <a:ext cx="269081" cy="269081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7494883-750E-4BBB-05A9-A618525B9E6C}"/>
                </a:ext>
              </a:extLst>
            </p:cNvPr>
            <p:cNvSpPr txBox="1"/>
            <p:nvPr/>
          </p:nvSpPr>
          <p:spPr>
            <a:xfrm>
              <a:off x="9969095" y="816649"/>
              <a:ext cx="4135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5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DDB9B7D-7E51-DC30-CDC2-B47189478F71}"/>
              </a:ext>
            </a:extLst>
          </p:cNvPr>
          <p:cNvGrpSpPr/>
          <p:nvPr/>
        </p:nvGrpSpPr>
        <p:grpSpPr>
          <a:xfrm>
            <a:off x="8381601" y="3244334"/>
            <a:ext cx="413547" cy="369332"/>
            <a:chOff x="9969095" y="816649"/>
            <a:chExt cx="413547" cy="369332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6D86CE03-D69B-84CF-2CA8-A402782F1439}"/>
                </a:ext>
              </a:extLst>
            </p:cNvPr>
            <p:cNvSpPr/>
            <p:nvPr/>
          </p:nvSpPr>
          <p:spPr>
            <a:xfrm>
              <a:off x="9996488" y="866775"/>
              <a:ext cx="269081" cy="269081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F333B17-A123-07F9-7FA7-250A886D6DBF}"/>
                </a:ext>
              </a:extLst>
            </p:cNvPr>
            <p:cNvSpPr txBox="1"/>
            <p:nvPr/>
          </p:nvSpPr>
          <p:spPr>
            <a:xfrm>
              <a:off x="9969095" y="816649"/>
              <a:ext cx="4135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4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47E3A4CD-14DE-4724-BDC6-88CDEDF70E28}"/>
              </a:ext>
            </a:extLst>
          </p:cNvPr>
          <p:cNvGrpSpPr/>
          <p:nvPr/>
        </p:nvGrpSpPr>
        <p:grpSpPr>
          <a:xfrm>
            <a:off x="3080442" y="4740831"/>
            <a:ext cx="413547" cy="369332"/>
            <a:chOff x="9969095" y="816649"/>
            <a:chExt cx="413547" cy="369332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5F4BFC4C-C073-3ED8-4A29-5360F2ED9016}"/>
                </a:ext>
              </a:extLst>
            </p:cNvPr>
            <p:cNvSpPr/>
            <p:nvPr/>
          </p:nvSpPr>
          <p:spPr>
            <a:xfrm>
              <a:off x="9996488" y="866775"/>
              <a:ext cx="269081" cy="269081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6AF1899-3302-1376-878A-4F0E11E2BEF2}"/>
                </a:ext>
              </a:extLst>
            </p:cNvPr>
            <p:cNvSpPr txBox="1"/>
            <p:nvPr/>
          </p:nvSpPr>
          <p:spPr>
            <a:xfrm>
              <a:off x="9969095" y="816649"/>
              <a:ext cx="4135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3</a:t>
              </a:r>
            </a:p>
          </p:txBody>
        </p:sp>
      </p:grpSp>
      <p:pic>
        <p:nvPicPr>
          <p:cNvPr id="50" name="Picture 49">
            <a:extLst>
              <a:ext uri="{FF2B5EF4-FFF2-40B4-BE49-F238E27FC236}">
                <a16:creationId xmlns:a16="http://schemas.microsoft.com/office/drawing/2014/main" id="{DFF47B8F-AE30-B801-55EA-AC5DF09964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3378" y="6078557"/>
            <a:ext cx="777034" cy="703031"/>
          </a:xfrm>
          <a:prstGeom prst="rect">
            <a:avLst/>
          </a:prstGeom>
        </p:spPr>
      </p:pic>
      <p:sp>
        <p:nvSpPr>
          <p:cNvPr id="53" name="Rectangle: Top Corners One Rounded and One Snipped 52">
            <a:extLst>
              <a:ext uri="{FF2B5EF4-FFF2-40B4-BE49-F238E27FC236}">
                <a16:creationId xmlns:a16="http://schemas.microsoft.com/office/drawing/2014/main" id="{D9B491AF-D789-CB98-62EB-B804EFFEAF78}"/>
              </a:ext>
            </a:extLst>
          </p:cNvPr>
          <p:cNvSpPr/>
          <p:nvPr/>
        </p:nvSpPr>
        <p:spPr>
          <a:xfrm rot="10800000" flipH="1">
            <a:off x="10931" y="8230"/>
            <a:ext cx="3703551" cy="1012239"/>
          </a:xfrm>
          <a:prstGeom prst="snipRoundRect">
            <a:avLst>
              <a:gd name="adj1" fmla="val 0"/>
              <a:gd name="adj2" fmla="val 50000"/>
            </a:avLst>
          </a:prstGeom>
          <a:solidFill>
            <a:srgbClr val="0040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Title 1">
            <a:extLst>
              <a:ext uri="{FF2B5EF4-FFF2-40B4-BE49-F238E27FC236}">
                <a16:creationId xmlns:a16="http://schemas.microsoft.com/office/drawing/2014/main" id="{729BDD51-0803-F05A-AF46-D102A978ABEE}"/>
              </a:ext>
            </a:extLst>
          </p:cNvPr>
          <p:cNvSpPr txBox="1">
            <a:spLocks/>
          </p:cNvSpPr>
          <p:nvPr/>
        </p:nvSpPr>
        <p:spPr>
          <a:xfrm>
            <a:off x="479495" y="164962"/>
            <a:ext cx="3158490" cy="8555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bg1"/>
                </a:solidFill>
              </a:rPr>
              <a:t>Designing to the Project Goals</a:t>
            </a:r>
          </a:p>
        </p:txBody>
      </p:sp>
    </p:spTree>
    <p:extLst>
      <p:ext uri="{BB962C8B-B14F-4D97-AF65-F5344CB8AC3E}">
        <p14:creationId xmlns:p14="http://schemas.microsoft.com/office/powerpoint/2010/main" val="29792989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037B9-5D65-02BD-BE3F-EAB1A3541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7916948-D336-C2C4-9845-4968F0DBC3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4" t="12917" r="23165" b="8819"/>
          <a:stretch>
            <a:fillRect/>
          </a:stretch>
        </p:blipFill>
        <p:spPr>
          <a:xfrm>
            <a:off x="2473820" y="1219200"/>
            <a:ext cx="5986463" cy="536733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462BDAD-DE4B-92A6-532D-5CE371B55EE1}"/>
              </a:ext>
            </a:extLst>
          </p:cNvPr>
          <p:cNvSpPr txBox="1">
            <a:spLocks/>
          </p:cNvSpPr>
          <p:nvPr/>
        </p:nvSpPr>
        <p:spPr>
          <a:xfrm>
            <a:off x="526507" y="849069"/>
            <a:ext cx="315849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rgbClr val="004080"/>
                </a:solidFill>
              </a:rPr>
              <a:t>Space Optimization </a:t>
            </a:r>
            <a:r>
              <a:rPr lang="en-US" sz="2000" dirty="0">
                <a:solidFill>
                  <a:srgbClr val="FF0000"/>
                </a:solidFill>
              </a:rPr>
              <a:t>Areas of Focus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9399204-21E7-46F1-1760-0D7E1CAB573C}"/>
              </a:ext>
            </a:extLst>
          </p:cNvPr>
          <p:cNvSpPr/>
          <p:nvPr/>
        </p:nvSpPr>
        <p:spPr>
          <a:xfrm>
            <a:off x="5631359" y="4157663"/>
            <a:ext cx="2208212" cy="8001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165924A-CFBF-2AD1-184B-2F3EE5A71817}"/>
              </a:ext>
            </a:extLst>
          </p:cNvPr>
          <p:cNvSpPr/>
          <p:nvPr/>
        </p:nvSpPr>
        <p:spPr>
          <a:xfrm>
            <a:off x="2792909" y="3262312"/>
            <a:ext cx="1014412" cy="85248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8F5AB3D-8DA1-93CE-E73C-B3026AF1329B}"/>
              </a:ext>
            </a:extLst>
          </p:cNvPr>
          <p:cNvSpPr/>
          <p:nvPr/>
        </p:nvSpPr>
        <p:spPr>
          <a:xfrm>
            <a:off x="3759697" y="3262312"/>
            <a:ext cx="950152" cy="69396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8775C1-8542-8787-2497-77A5504082B9}"/>
              </a:ext>
            </a:extLst>
          </p:cNvPr>
          <p:cNvSpPr txBox="1"/>
          <p:nvPr/>
        </p:nvSpPr>
        <p:spPr>
          <a:xfrm>
            <a:off x="8873476" y="2501297"/>
            <a:ext cx="280841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0188" lvl="2" indent="-230188">
              <a:buFont typeface="+mj-lt"/>
              <a:buAutoNum type="arabicPeriod"/>
              <a:tabLst>
                <a:tab pos="169863" algn="l"/>
              </a:tabLst>
            </a:pPr>
            <a:r>
              <a:rPr lang="en-US" sz="1400" dirty="0"/>
              <a:t>Student Resource Department</a:t>
            </a:r>
          </a:p>
          <a:p>
            <a:pPr marL="687388" lvl="3" indent="-230188">
              <a:buFont typeface="Arial" panose="020B0604020202020204" pitchFamily="34" charset="0"/>
              <a:buChar char="•"/>
              <a:tabLst>
                <a:tab pos="169863" algn="l"/>
              </a:tabLst>
            </a:pPr>
            <a:r>
              <a:rPr lang="en-US" sz="1400" dirty="0"/>
              <a:t>Nurse + Maine Health</a:t>
            </a:r>
          </a:p>
          <a:p>
            <a:pPr marL="687388" lvl="3" indent="-230188">
              <a:buFont typeface="Arial" panose="020B0604020202020204" pitchFamily="34" charset="0"/>
              <a:buChar char="•"/>
              <a:tabLst>
                <a:tab pos="169863" algn="l"/>
              </a:tabLst>
            </a:pPr>
            <a:r>
              <a:rPr lang="en-US" sz="1400" dirty="0"/>
              <a:t>Counseling Suite</a:t>
            </a:r>
          </a:p>
          <a:p>
            <a:pPr marL="687388" lvl="3" indent="-230188">
              <a:buFont typeface="Arial" panose="020B0604020202020204" pitchFamily="34" charset="0"/>
              <a:buChar char="•"/>
              <a:tabLst>
                <a:tab pos="169863" algn="l"/>
              </a:tabLst>
            </a:pPr>
            <a:r>
              <a:rPr lang="en-US" sz="1400" dirty="0"/>
              <a:t>Donation Closet</a:t>
            </a:r>
          </a:p>
          <a:p>
            <a:pPr marL="230188" lvl="2" indent="-230188">
              <a:lnSpc>
                <a:spcPct val="250000"/>
              </a:lnSpc>
              <a:buFont typeface="+mj-lt"/>
              <a:buAutoNum type="arabicPeriod"/>
              <a:tabLst>
                <a:tab pos="169863" algn="l"/>
              </a:tabLst>
            </a:pPr>
            <a:r>
              <a:rPr lang="en-US" sz="1400" dirty="0"/>
              <a:t>Special Education Department</a:t>
            </a:r>
          </a:p>
          <a:p>
            <a:pPr marL="230188" lvl="2" indent="-230188">
              <a:lnSpc>
                <a:spcPct val="250000"/>
              </a:lnSpc>
              <a:buFont typeface="+mj-lt"/>
              <a:buAutoNum type="arabicPeriod"/>
              <a:tabLst>
                <a:tab pos="169863" algn="l"/>
              </a:tabLst>
            </a:pPr>
            <a:r>
              <a:rPr lang="en-US" sz="1400" dirty="0"/>
              <a:t>Art Department</a:t>
            </a:r>
          </a:p>
          <a:p>
            <a:pPr>
              <a:tabLst>
                <a:tab pos="169863" algn="l"/>
              </a:tabLst>
            </a:pPr>
            <a:endParaRPr lang="en-US" sz="120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6CC9487-D3A6-2EC4-1948-5F814A23B1F8}"/>
              </a:ext>
            </a:extLst>
          </p:cNvPr>
          <p:cNvGrpSpPr/>
          <p:nvPr/>
        </p:nvGrpSpPr>
        <p:grpSpPr>
          <a:xfrm>
            <a:off x="6581943" y="4840095"/>
            <a:ext cx="413547" cy="369332"/>
            <a:chOff x="9969095" y="816649"/>
            <a:chExt cx="413547" cy="369332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AC93A4A-0A59-9FE5-BA72-48400316469A}"/>
                </a:ext>
              </a:extLst>
            </p:cNvPr>
            <p:cNvSpPr/>
            <p:nvPr/>
          </p:nvSpPr>
          <p:spPr>
            <a:xfrm>
              <a:off x="9996488" y="866775"/>
              <a:ext cx="269081" cy="269081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482C7F8-6AE9-7AF1-9040-5754B7F9AEBF}"/>
                </a:ext>
              </a:extLst>
            </p:cNvPr>
            <p:cNvSpPr txBox="1"/>
            <p:nvPr/>
          </p:nvSpPr>
          <p:spPr>
            <a:xfrm>
              <a:off x="9969095" y="816649"/>
              <a:ext cx="4135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1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6440343-E546-C4FE-9870-9210301BEBA7}"/>
              </a:ext>
            </a:extLst>
          </p:cNvPr>
          <p:cNvGrpSpPr/>
          <p:nvPr/>
        </p:nvGrpSpPr>
        <p:grpSpPr>
          <a:xfrm>
            <a:off x="4100609" y="2979046"/>
            <a:ext cx="413547" cy="369332"/>
            <a:chOff x="9969095" y="816649"/>
            <a:chExt cx="413547" cy="369332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0DC59AE-101E-0BF8-065F-673B01610AD5}"/>
                </a:ext>
              </a:extLst>
            </p:cNvPr>
            <p:cNvSpPr/>
            <p:nvPr/>
          </p:nvSpPr>
          <p:spPr>
            <a:xfrm>
              <a:off x="9996488" y="866775"/>
              <a:ext cx="269081" cy="269081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02A788B-7C22-928E-7BC2-42392FE1BD06}"/>
                </a:ext>
              </a:extLst>
            </p:cNvPr>
            <p:cNvSpPr txBox="1"/>
            <p:nvPr/>
          </p:nvSpPr>
          <p:spPr>
            <a:xfrm>
              <a:off x="9969095" y="816649"/>
              <a:ext cx="4135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2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6489BC1-6137-0426-4EF8-87A7D7CE83EB}"/>
              </a:ext>
            </a:extLst>
          </p:cNvPr>
          <p:cNvGrpSpPr/>
          <p:nvPr/>
        </p:nvGrpSpPr>
        <p:grpSpPr>
          <a:xfrm>
            <a:off x="3125680" y="2979046"/>
            <a:ext cx="413547" cy="369332"/>
            <a:chOff x="9969095" y="816649"/>
            <a:chExt cx="413547" cy="369332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193964C-EBC4-D2AF-FCDB-83D6BE999075}"/>
                </a:ext>
              </a:extLst>
            </p:cNvPr>
            <p:cNvSpPr/>
            <p:nvPr/>
          </p:nvSpPr>
          <p:spPr>
            <a:xfrm>
              <a:off x="9996488" y="866775"/>
              <a:ext cx="269081" cy="269081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D3EE0A6-25EA-C287-3023-C8995E2C1E7D}"/>
                </a:ext>
              </a:extLst>
            </p:cNvPr>
            <p:cNvSpPr txBox="1"/>
            <p:nvPr/>
          </p:nvSpPr>
          <p:spPr>
            <a:xfrm>
              <a:off x="9969095" y="816649"/>
              <a:ext cx="4135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3</a:t>
              </a:r>
            </a:p>
          </p:txBody>
        </p:sp>
      </p:grp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CA71038E-F5C6-1598-C035-28DF3419C029}"/>
              </a:ext>
            </a:extLst>
          </p:cNvPr>
          <p:cNvSpPr/>
          <p:nvPr/>
        </p:nvSpPr>
        <p:spPr>
          <a:xfrm>
            <a:off x="4807444" y="3298253"/>
            <a:ext cx="561383" cy="33177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46D64F0-09EB-F799-0FE2-E19A5E9C497E}"/>
              </a:ext>
            </a:extLst>
          </p:cNvPr>
          <p:cNvGrpSpPr/>
          <p:nvPr/>
        </p:nvGrpSpPr>
        <p:grpSpPr>
          <a:xfrm>
            <a:off x="4981670" y="3057891"/>
            <a:ext cx="413547" cy="369332"/>
            <a:chOff x="9969095" y="816649"/>
            <a:chExt cx="413547" cy="369332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873B0B70-C491-AF9F-DE6B-5CDDBD396E8E}"/>
                </a:ext>
              </a:extLst>
            </p:cNvPr>
            <p:cNvSpPr/>
            <p:nvPr/>
          </p:nvSpPr>
          <p:spPr>
            <a:xfrm>
              <a:off x="9996488" y="866775"/>
              <a:ext cx="269081" cy="269081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3E619D4-9E57-1C6A-5BFE-405D12D1927A}"/>
                </a:ext>
              </a:extLst>
            </p:cNvPr>
            <p:cNvSpPr txBox="1"/>
            <p:nvPr/>
          </p:nvSpPr>
          <p:spPr>
            <a:xfrm>
              <a:off x="9969095" y="816649"/>
              <a:ext cx="4135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2</a:t>
              </a:r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259BB322-DD16-AA70-CC41-9BF7DBD568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3378" y="6078557"/>
            <a:ext cx="777034" cy="703031"/>
          </a:xfrm>
          <a:prstGeom prst="rect">
            <a:avLst/>
          </a:prstGeom>
        </p:spPr>
      </p:pic>
      <p:sp>
        <p:nvSpPr>
          <p:cNvPr id="29" name="Rectangle: Top Corners One Rounded and One Snipped 28">
            <a:extLst>
              <a:ext uri="{FF2B5EF4-FFF2-40B4-BE49-F238E27FC236}">
                <a16:creationId xmlns:a16="http://schemas.microsoft.com/office/drawing/2014/main" id="{714C8B55-76FB-90FE-6CD1-72DF55BEAF6A}"/>
              </a:ext>
            </a:extLst>
          </p:cNvPr>
          <p:cNvSpPr/>
          <p:nvPr/>
        </p:nvSpPr>
        <p:spPr>
          <a:xfrm rot="10800000" flipH="1">
            <a:off x="10931" y="8230"/>
            <a:ext cx="3703551" cy="1012239"/>
          </a:xfrm>
          <a:prstGeom prst="snipRoundRect">
            <a:avLst>
              <a:gd name="adj1" fmla="val 0"/>
              <a:gd name="adj2" fmla="val 50000"/>
            </a:avLst>
          </a:prstGeom>
          <a:solidFill>
            <a:srgbClr val="0040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08DE9DDB-CC14-CD03-8439-BED50CBD256A}"/>
              </a:ext>
            </a:extLst>
          </p:cNvPr>
          <p:cNvSpPr txBox="1">
            <a:spLocks/>
          </p:cNvSpPr>
          <p:nvPr/>
        </p:nvSpPr>
        <p:spPr>
          <a:xfrm>
            <a:off x="479495" y="164962"/>
            <a:ext cx="3158490" cy="8555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bg1"/>
                </a:solidFill>
              </a:rPr>
              <a:t>Designing to the Project Goals</a:t>
            </a:r>
          </a:p>
        </p:txBody>
      </p:sp>
    </p:spTree>
    <p:extLst>
      <p:ext uri="{BB962C8B-B14F-4D97-AF65-F5344CB8AC3E}">
        <p14:creationId xmlns:p14="http://schemas.microsoft.com/office/powerpoint/2010/main" val="9780758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AB568-29D5-9FB3-EB28-16669032D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stimation of Project Cost: Overview, Challenges, Useful Tips - EpicFlow">
            <a:extLst>
              <a:ext uri="{FF2B5EF4-FFF2-40B4-BE49-F238E27FC236}">
                <a16:creationId xmlns:a16="http://schemas.microsoft.com/office/drawing/2014/main" id="{2C0B42DE-646F-3F47-0650-DE3A526B4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759" y="1955168"/>
            <a:ext cx="5886191" cy="3678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312184A-7A44-3382-4D63-A47F2CFC56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3378" y="6078557"/>
            <a:ext cx="777034" cy="703031"/>
          </a:xfrm>
          <a:prstGeom prst="rect">
            <a:avLst/>
          </a:prstGeom>
        </p:spPr>
      </p:pic>
      <p:sp>
        <p:nvSpPr>
          <p:cNvPr id="29" name="Rectangle: Top Corners One Rounded and One Snipped 28">
            <a:extLst>
              <a:ext uri="{FF2B5EF4-FFF2-40B4-BE49-F238E27FC236}">
                <a16:creationId xmlns:a16="http://schemas.microsoft.com/office/drawing/2014/main" id="{17836F77-AF3E-B7CF-15D1-2E370B9BC661}"/>
              </a:ext>
            </a:extLst>
          </p:cNvPr>
          <p:cNvSpPr/>
          <p:nvPr/>
        </p:nvSpPr>
        <p:spPr>
          <a:xfrm rot="10800000" flipH="1">
            <a:off x="10931" y="8230"/>
            <a:ext cx="3703551" cy="1012239"/>
          </a:xfrm>
          <a:prstGeom prst="snipRoundRect">
            <a:avLst>
              <a:gd name="adj1" fmla="val 0"/>
              <a:gd name="adj2" fmla="val 50000"/>
            </a:avLst>
          </a:prstGeom>
          <a:solidFill>
            <a:srgbClr val="0040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5B9E6EFF-BB03-0B5B-2941-216F3CD71234}"/>
              </a:ext>
            </a:extLst>
          </p:cNvPr>
          <p:cNvSpPr txBox="1">
            <a:spLocks/>
          </p:cNvSpPr>
          <p:nvPr/>
        </p:nvSpPr>
        <p:spPr>
          <a:xfrm>
            <a:off x="479495" y="164962"/>
            <a:ext cx="3158490" cy="8555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bg1"/>
                </a:solidFill>
              </a:rPr>
              <a:t>Cost Estimating</a:t>
            </a:r>
          </a:p>
        </p:txBody>
      </p:sp>
      <p:sp>
        <p:nvSpPr>
          <p:cNvPr id="33" name="Right Brace 32">
            <a:extLst>
              <a:ext uri="{FF2B5EF4-FFF2-40B4-BE49-F238E27FC236}">
                <a16:creationId xmlns:a16="http://schemas.microsoft.com/office/drawing/2014/main" id="{587782FC-6D00-70E8-6FD2-A17FF0F4F821}"/>
              </a:ext>
            </a:extLst>
          </p:cNvPr>
          <p:cNvSpPr/>
          <p:nvPr/>
        </p:nvSpPr>
        <p:spPr>
          <a:xfrm>
            <a:off x="3346532" y="2805113"/>
            <a:ext cx="582906" cy="1823117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7BA0011-6967-88E2-CC56-4F1A43A6A01B}"/>
              </a:ext>
            </a:extLst>
          </p:cNvPr>
          <p:cNvSpPr txBox="1"/>
          <p:nvPr/>
        </p:nvSpPr>
        <p:spPr>
          <a:xfrm>
            <a:off x="1110604" y="3066220"/>
            <a:ext cx="22359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4080"/>
                </a:solidFill>
              </a:rPr>
              <a:t>Performance Contracting</a:t>
            </a:r>
          </a:p>
          <a:p>
            <a:pPr algn="ctr"/>
            <a:endParaRPr lang="en-US" b="1" dirty="0">
              <a:solidFill>
                <a:srgbClr val="004080"/>
              </a:solidFill>
            </a:endParaRPr>
          </a:p>
          <a:p>
            <a:pPr algn="ctr"/>
            <a:r>
              <a:rPr lang="en-US" b="1" i="1" dirty="0">
                <a:solidFill>
                  <a:srgbClr val="004080"/>
                </a:solidFill>
              </a:rPr>
              <a:t>Design Build Model</a:t>
            </a:r>
            <a:endParaRPr lang="en-US" i="1" dirty="0">
              <a:solidFill>
                <a:srgbClr val="00408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9E4A4A7-A3DB-062D-9C94-9B5DCCD0FCA9}"/>
              </a:ext>
            </a:extLst>
          </p:cNvPr>
          <p:cNvSpPr txBox="1"/>
          <p:nvPr/>
        </p:nvSpPr>
        <p:spPr>
          <a:xfrm>
            <a:off x="5995989" y="1674630"/>
            <a:ext cx="2235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4080"/>
                </a:solidFill>
              </a:rPr>
              <a:t>Cost Control</a:t>
            </a:r>
          </a:p>
        </p:txBody>
      </p:sp>
    </p:spTree>
    <p:extLst>
      <p:ext uri="{BB962C8B-B14F-4D97-AF65-F5344CB8AC3E}">
        <p14:creationId xmlns:p14="http://schemas.microsoft.com/office/powerpoint/2010/main" val="12732008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2137E-9870-F633-8886-BE74D705D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379705A0-EDA4-E1BB-DF24-FC7C4CE22A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" t="2490" r="2119"/>
          <a:stretch>
            <a:fillRect/>
          </a:stretch>
        </p:blipFill>
        <p:spPr bwMode="auto">
          <a:xfrm>
            <a:off x="10931" y="0"/>
            <a:ext cx="121701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angle: Top Corners One Rounded and One Snipped 28">
            <a:extLst>
              <a:ext uri="{FF2B5EF4-FFF2-40B4-BE49-F238E27FC236}">
                <a16:creationId xmlns:a16="http://schemas.microsoft.com/office/drawing/2014/main" id="{593941A2-4BBB-9F5D-9AAD-B2A1CE1882E0}"/>
              </a:ext>
            </a:extLst>
          </p:cNvPr>
          <p:cNvSpPr/>
          <p:nvPr/>
        </p:nvSpPr>
        <p:spPr>
          <a:xfrm rot="10800000" flipH="1">
            <a:off x="10931" y="8230"/>
            <a:ext cx="3703551" cy="1012239"/>
          </a:xfrm>
          <a:prstGeom prst="snipRoundRect">
            <a:avLst>
              <a:gd name="adj1" fmla="val 0"/>
              <a:gd name="adj2" fmla="val 50000"/>
            </a:avLst>
          </a:prstGeom>
          <a:solidFill>
            <a:srgbClr val="0040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0F56EB9A-A0A2-3630-BED3-9E02F66D19A9}"/>
              </a:ext>
            </a:extLst>
          </p:cNvPr>
          <p:cNvSpPr txBox="1">
            <a:spLocks/>
          </p:cNvSpPr>
          <p:nvPr/>
        </p:nvSpPr>
        <p:spPr>
          <a:xfrm>
            <a:off x="479495" y="164962"/>
            <a:ext cx="3158490" cy="8555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bg1"/>
                </a:solidFill>
              </a:rPr>
              <a:t>Q&amp;A</a:t>
            </a:r>
          </a:p>
        </p:txBody>
      </p:sp>
      <p:pic>
        <p:nvPicPr>
          <p:cNvPr id="5124" name="Picture 4" descr="Energy Efficient Investments, Inc.">
            <a:extLst>
              <a:ext uri="{FF2B5EF4-FFF2-40B4-BE49-F238E27FC236}">
                <a16:creationId xmlns:a16="http://schemas.microsoft.com/office/drawing/2014/main" id="{F001547E-82CA-7B47-5F53-C6EFE2038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153" y="129895"/>
            <a:ext cx="2451778" cy="1682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BD888F1-54A0-8B13-E90E-C3058C2FA4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645" y="213666"/>
            <a:ext cx="1642694" cy="1642694"/>
          </a:xfrm>
          <a:prstGeom prst="rect">
            <a:avLst/>
          </a:prstGeom>
        </p:spPr>
      </p:pic>
      <p:pic>
        <p:nvPicPr>
          <p:cNvPr id="6" name="Picture 4" descr="Medomak Valley High School | Waldoboro ME">
            <a:extLst>
              <a:ext uri="{FF2B5EF4-FFF2-40B4-BE49-F238E27FC236}">
                <a16:creationId xmlns:a16="http://schemas.microsoft.com/office/drawing/2014/main" id="{7C4317F5-2476-5647-DD8E-5625098213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3" t="8273" r="8322" b="8383"/>
          <a:stretch>
            <a:fillRect/>
          </a:stretch>
        </p:blipFill>
        <p:spPr bwMode="auto">
          <a:xfrm>
            <a:off x="6869486" y="527513"/>
            <a:ext cx="1221289" cy="121805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46779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70B48C-25A2-9207-7866-F43476C04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AEF28D3-7432-AFBC-B6B4-80A71BC46F98}"/>
              </a:ext>
            </a:extLst>
          </p:cNvPr>
          <p:cNvSpPr txBox="1">
            <a:spLocks/>
          </p:cNvSpPr>
          <p:nvPr/>
        </p:nvSpPr>
        <p:spPr>
          <a:xfrm>
            <a:off x="517744" y="965639"/>
            <a:ext cx="33558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004080"/>
                </a:solidFill>
              </a:rPr>
              <a:t>Student Toilet Rooms</a:t>
            </a:r>
            <a:endParaRPr lang="en-US" sz="2000" dirty="0">
              <a:solidFill>
                <a:srgbClr val="004080"/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F466E51-8111-3DE4-BCC0-3EAB2DD8F0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3378" y="6078557"/>
            <a:ext cx="777034" cy="703031"/>
          </a:xfrm>
          <a:prstGeom prst="rect">
            <a:avLst/>
          </a:prstGeom>
        </p:spPr>
      </p:pic>
      <p:sp>
        <p:nvSpPr>
          <p:cNvPr id="29" name="Rectangle: Top Corners One Rounded and One Snipped 28">
            <a:extLst>
              <a:ext uri="{FF2B5EF4-FFF2-40B4-BE49-F238E27FC236}">
                <a16:creationId xmlns:a16="http://schemas.microsoft.com/office/drawing/2014/main" id="{D3555568-7B10-A9F6-3B0E-F2AC75E2485D}"/>
              </a:ext>
            </a:extLst>
          </p:cNvPr>
          <p:cNvSpPr/>
          <p:nvPr/>
        </p:nvSpPr>
        <p:spPr>
          <a:xfrm rot="10800000" flipH="1">
            <a:off x="10931" y="8230"/>
            <a:ext cx="3703551" cy="1012239"/>
          </a:xfrm>
          <a:prstGeom prst="snipRoundRect">
            <a:avLst>
              <a:gd name="adj1" fmla="val 0"/>
              <a:gd name="adj2" fmla="val 50000"/>
            </a:avLst>
          </a:prstGeom>
          <a:solidFill>
            <a:srgbClr val="0040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CA0AB8FB-E7D1-C7C7-7426-1017C2133344}"/>
              </a:ext>
            </a:extLst>
          </p:cNvPr>
          <p:cNvSpPr txBox="1">
            <a:spLocks/>
          </p:cNvSpPr>
          <p:nvPr/>
        </p:nvSpPr>
        <p:spPr>
          <a:xfrm>
            <a:off x="479495" y="164962"/>
            <a:ext cx="3158490" cy="8555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bg1"/>
                </a:solidFill>
              </a:rPr>
              <a:t>Floor Plans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94EC60-5310-4EE8-D851-0FB4724499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7" t="16542" r="16307" b="16542"/>
          <a:stretch>
            <a:fillRect/>
          </a:stretch>
        </p:blipFill>
        <p:spPr>
          <a:xfrm>
            <a:off x="2573186" y="1977878"/>
            <a:ext cx="6846511" cy="4503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7048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7DA3DD-C12F-6E14-B281-B48731ECB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0A4E177-154B-8B07-AD9B-A0AA5F2809C9}"/>
              </a:ext>
            </a:extLst>
          </p:cNvPr>
          <p:cNvSpPr txBox="1">
            <a:spLocks/>
          </p:cNvSpPr>
          <p:nvPr/>
        </p:nvSpPr>
        <p:spPr>
          <a:xfrm>
            <a:off x="517744" y="965639"/>
            <a:ext cx="33558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004080"/>
                </a:solidFill>
              </a:rPr>
              <a:t>Athletic Locker Rooms &amp; Team Areas</a:t>
            </a:r>
            <a:endParaRPr lang="en-US" sz="2000" dirty="0">
              <a:solidFill>
                <a:srgbClr val="004080"/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A67FE88-BAF6-BED9-9AF9-32E35F1343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3378" y="6078557"/>
            <a:ext cx="777034" cy="703031"/>
          </a:xfrm>
          <a:prstGeom prst="rect">
            <a:avLst/>
          </a:prstGeom>
        </p:spPr>
      </p:pic>
      <p:sp>
        <p:nvSpPr>
          <p:cNvPr id="29" name="Rectangle: Top Corners One Rounded and One Snipped 28">
            <a:extLst>
              <a:ext uri="{FF2B5EF4-FFF2-40B4-BE49-F238E27FC236}">
                <a16:creationId xmlns:a16="http://schemas.microsoft.com/office/drawing/2014/main" id="{16AB0E60-EAAF-EF83-7358-375E4E72569E}"/>
              </a:ext>
            </a:extLst>
          </p:cNvPr>
          <p:cNvSpPr/>
          <p:nvPr/>
        </p:nvSpPr>
        <p:spPr>
          <a:xfrm rot="10800000" flipH="1">
            <a:off x="10931" y="8230"/>
            <a:ext cx="3703551" cy="1012239"/>
          </a:xfrm>
          <a:prstGeom prst="snipRoundRect">
            <a:avLst>
              <a:gd name="adj1" fmla="val 0"/>
              <a:gd name="adj2" fmla="val 50000"/>
            </a:avLst>
          </a:prstGeom>
          <a:solidFill>
            <a:srgbClr val="0040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B171D894-85DB-C818-82C3-6682BB065224}"/>
              </a:ext>
            </a:extLst>
          </p:cNvPr>
          <p:cNvSpPr txBox="1">
            <a:spLocks/>
          </p:cNvSpPr>
          <p:nvPr/>
        </p:nvSpPr>
        <p:spPr>
          <a:xfrm>
            <a:off x="479495" y="164962"/>
            <a:ext cx="3158490" cy="8555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bg1"/>
                </a:solidFill>
              </a:rPr>
              <a:t>Floor Plans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FFCB9D-C7AF-E9D3-8C67-B848B18D2C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6" t="42141" r="18241" b="12421"/>
          <a:stretch>
            <a:fillRect/>
          </a:stretch>
        </p:blipFill>
        <p:spPr>
          <a:xfrm>
            <a:off x="1651293" y="2273918"/>
            <a:ext cx="8889413" cy="380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593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62A8AC-D568-2DCC-4862-F718797BE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5716937-5673-C184-4CBC-DD13CA469663}"/>
              </a:ext>
            </a:extLst>
          </p:cNvPr>
          <p:cNvSpPr txBox="1">
            <a:spLocks/>
          </p:cNvSpPr>
          <p:nvPr/>
        </p:nvSpPr>
        <p:spPr>
          <a:xfrm>
            <a:off x="517744" y="965639"/>
            <a:ext cx="315849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004080"/>
                </a:solidFill>
              </a:rPr>
              <a:t>Student Resource Department</a:t>
            </a:r>
            <a:endParaRPr lang="en-US" sz="2000" dirty="0">
              <a:solidFill>
                <a:srgbClr val="004080"/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49EE936-5C00-AE53-894A-5546C3C069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3378" y="6078557"/>
            <a:ext cx="777034" cy="703031"/>
          </a:xfrm>
          <a:prstGeom prst="rect">
            <a:avLst/>
          </a:prstGeom>
        </p:spPr>
      </p:pic>
      <p:sp>
        <p:nvSpPr>
          <p:cNvPr id="29" name="Rectangle: Top Corners One Rounded and One Snipped 28">
            <a:extLst>
              <a:ext uri="{FF2B5EF4-FFF2-40B4-BE49-F238E27FC236}">
                <a16:creationId xmlns:a16="http://schemas.microsoft.com/office/drawing/2014/main" id="{4E448B27-8FE0-AD1A-AE07-39581C6C53D6}"/>
              </a:ext>
            </a:extLst>
          </p:cNvPr>
          <p:cNvSpPr/>
          <p:nvPr/>
        </p:nvSpPr>
        <p:spPr>
          <a:xfrm rot="10800000" flipH="1">
            <a:off x="10931" y="8230"/>
            <a:ext cx="3703551" cy="1012239"/>
          </a:xfrm>
          <a:prstGeom prst="snipRoundRect">
            <a:avLst>
              <a:gd name="adj1" fmla="val 0"/>
              <a:gd name="adj2" fmla="val 50000"/>
            </a:avLst>
          </a:prstGeom>
          <a:solidFill>
            <a:srgbClr val="0040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C5A5E309-5946-850E-8D6A-09BB014203CB}"/>
              </a:ext>
            </a:extLst>
          </p:cNvPr>
          <p:cNvSpPr txBox="1">
            <a:spLocks/>
          </p:cNvSpPr>
          <p:nvPr/>
        </p:nvSpPr>
        <p:spPr>
          <a:xfrm>
            <a:off x="479495" y="164962"/>
            <a:ext cx="3158490" cy="8555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bg1"/>
                </a:solidFill>
              </a:rPr>
              <a:t>Floor Plans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B4AB83-67DA-A271-1CA8-B80CB985E0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94" t="47168" r="11709" b="16542"/>
          <a:stretch>
            <a:fillRect/>
          </a:stretch>
        </p:blipFill>
        <p:spPr>
          <a:xfrm>
            <a:off x="1784610" y="2490428"/>
            <a:ext cx="7897003" cy="340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7156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27F345-51A6-3B97-796F-BD6C87B9A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287BCC8-CB7A-72B7-4E05-0C59BE9C3594}"/>
              </a:ext>
            </a:extLst>
          </p:cNvPr>
          <p:cNvSpPr txBox="1">
            <a:spLocks/>
          </p:cNvSpPr>
          <p:nvPr/>
        </p:nvSpPr>
        <p:spPr>
          <a:xfrm>
            <a:off x="517744" y="965639"/>
            <a:ext cx="315849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004080"/>
                </a:solidFill>
              </a:rPr>
              <a:t>Special Education Department</a:t>
            </a:r>
            <a:endParaRPr lang="en-US" sz="2000" dirty="0">
              <a:solidFill>
                <a:srgbClr val="004080"/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DC15597-C921-655B-FC74-3D4335CDC0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3378" y="6078557"/>
            <a:ext cx="777034" cy="703031"/>
          </a:xfrm>
          <a:prstGeom prst="rect">
            <a:avLst/>
          </a:prstGeom>
        </p:spPr>
      </p:pic>
      <p:sp>
        <p:nvSpPr>
          <p:cNvPr id="29" name="Rectangle: Top Corners One Rounded and One Snipped 28">
            <a:extLst>
              <a:ext uri="{FF2B5EF4-FFF2-40B4-BE49-F238E27FC236}">
                <a16:creationId xmlns:a16="http://schemas.microsoft.com/office/drawing/2014/main" id="{F6CF558E-7B82-F1DA-1848-849FE64E99AF}"/>
              </a:ext>
            </a:extLst>
          </p:cNvPr>
          <p:cNvSpPr/>
          <p:nvPr/>
        </p:nvSpPr>
        <p:spPr>
          <a:xfrm rot="10800000" flipH="1">
            <a:off x="10931" y="8230"/>
            <a:ext cx="3703551" cy="1012239"/>
          </a:xfrm>
          <a:prstGeom prst="snipRoundRect">
            <a:avLst>
              <a:gd name="adj1" fmla="val 0"/>
              <a:gd name="adj2" fmla="val 50000"/>
            </a:avLst>
          </a:prstGeom>
          <a:solidFill>
            <a:srgbClr val="0040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DF92ED22-0C05-C514-64A5-952183F14063}"/>
              </a:ext>
            </a:extLst>
          </p:cNvPr>
          <p:cNvSpPr txBox="1">
            <a:spLocks/>
          </p:cNvSpPr>
          <p:nvPr/>
        </p:nvSpPr>
        <p:spPr>
          <a:xfrm>
            <a:off x="479495" y="164962"/>
            <a:ext cx="3158490" cy="8555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bg1"/>
                </a:solidFill>
              </a:rPr>
              <a:t>Floor Plans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D61509-E20B-5EE3-EC38-CEE645C850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72" t="41275" r="24477" b="24354"/>
          <a:stretch>
            <a:fillRect/>
          </a:stretch>
        </p:blipFill>
        <p:spPr>
          <a:xfrm>
            <a:off x="3676234" y="1677165"/>
            <a:ext cx="5407202" cy="360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8937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E3F17F-38DC-A50E-8452-1DD15AFEE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2ACCE1A-68C1-21BA-24BC-B61D66FA4949}"/>
              </a:ext>
            </a:extLst>
          </p:cNvPr>
          <p:cNvSpPr txBox="1">
            <a:spLocks/>
          </p:cNvSpPr>
          <p:nvPr/>
        </p:nvSpPr>
        <p:spPr>
          <a:xfrm>
            <a:off x="517744" y="965639"/>
            <a:ext cx="315849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004080"/>
                </a:solidFill>
              </a:rPr>
              <a:t>Art Department</a:t>
            </a:r>
            <a:endParaRPr lang="en-US" sz="2000" dirty="0">
              <a:solidFill>
                <a:srgbClr val="004080"/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16CBFBF-2162-0B2B-E975-3726ED16B7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3378" y="6078557"/>
            <a:ext cx="777034" cy="703031"/>
          </a:xfrm>
          <a:prstGeom prst="rect">
            <a:avLst/>
          </a:prstGeom>
        </p:spPr>
      </p:pic>
      <p:sp>
        <p:nvSpPr>
          <p:cNvPr id="29" name="Rectangle: Top Corners One Rounded and One Snipped 28">
            <a:extLst>
              <a:ext uri="{FF2B5EF4-FFF2-40B4-BE49-F238E27FC236}">
                <a16:creationId xmlns:a16="http://schemas.microsoft.com/office/drawing/2014/main" id="{1E2F042B-7BA9-B154-E58D-43DF28FF7AFE}"/>
              </a:ext>
            </a:extLst>
          </p:cNvPr>
          <p:cNvSpPr/>
          <p:nvPr/>
        </p:nvSpPr>
        <p:spPr>
          <a:xfrm rot="10800000" flipH="1">
            <a:off x="10931" y="8230"/>
            <a:ext cx="3703551" cy="1012239"/>
          </a:xfrm>
          <a:prstGeom prst="snipRoundRect">
            <a:avLst>
              <a:gd name="adj1" fmla="val 0"/>
              <a:gd name="adj2" fmla="val 50000"/>
            </a:avLst>
          </a:prstGeom>
          <a:solidFill>
            <a:srgbClr val="0040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8F811482-D7FF-7CDE-C12A-98AF1731A554}"/>
              </a:ext>
            </a:extLst>
          </p:cNvPr>
          <p:cNvSpPr txBox="1">
            <a:spLocks/>
          </p:cNvSpPr>
          <p:nvPr/>
        </p:nvSpPr>
        <p:spPr>
          <a:xfrm>
            <a:off x="479495" y="164962"/>
            <a:ext cx="3158490" cy="8555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bg1"/>
                </a:solidFill>
              </a:rPr>
              <a:t>Floor Plans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70AE77-0094-8650-F919-9D06F9BB50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04" t="36072" r="59748" b="19329"/>
          <a:stretch>
            <a:fillRect/>
          </a:stretch>
        </p:blipFill>
        <p:spPr>
          <a:xfrm>
            <a:off x="3676234" y="1177201"/>
            <a:ext cx="4613738" cy="545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026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2996</TotalTime>
  <Words>855</Words>
  <Application>Microsoft Macintosh PowerPoint</Application>
  <PresentationFormat>Widescreen</PresentationFormat>
  <Paragraphs>234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Aptos</vt:lpstr>
      <vt:lpstr>Aptos Display</vt:lpstr>
      <vt:lpstr>Arial</vt:lpstr>
      <vt:lpstr>Artifakt Element Book</vt:lpstr>
      <vt:lpstr>Calibri</vt:lpstr>
      <vt:lpstr>Calibri Light</vt:lpstr>
      <vt:lpstr>Office Theme</vt:lpstr>
      <vt:lpstr>RSU 40  EEI Project Updates</vt:lpstr>
      <vt:lpstr>Overview </vt:lpstr>
      <vt:lpstr>PowerPoint Presentation</vt:lpstr>
      <vt:lpstr>PowerPoint Presentation</vt:lpstr>
      <vt:lpstr>Medomak Valley High School Renovation Project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ANNE KETTERER</dc:creator>
  <cp:lastModifiedBy>Brian Race</cp:lastModifiedBy>
  <cp:revision>49</cp:revision>
  <dcterms:created xsi:type="dcterms:W3CDTF">2025-12-15T14:30:53Z</dcterms:created>
  <dcterms:modified xsi:type="dcterms:W3CDTF">2025-12-18T14:21:13Z</dcterms:modified>
</cp:coreProperties>
</file>